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4" r:id="rId1"/>
  </p:sldMasterIdLst>
  <p:notesMasterIdLst>
    <p:notesMasterId r:id="rId12"/>
  </p:notesMasterIdLst>
  <p:handoutMasterIdLst>
    <p:handoutMasterId r:id="rId13"/>
  </p:handoutMasterIdLst>
  <p:sldIdLst>
    <p:sldId id="256" r:id="rId2"/>
    <p:sldId id="257" r:id="rId3"/>
    <p:sldId id="263" r:id="rId4"/>
    <p:sldId id="269" r:id="rId5"/>
    <p:sldId id="271" r:id="rId6"/>
    <p:sldId id="270" r:id="rId7"/>
    <p:sldId id="267" r:id="rId8"/>
    <p:sldId id="268" r:id="rId9"/>
    <p:sldId id="260" r:id="rId10"/>
    <p:sldId id="258" r:id="rId11"/>
  </p:sldIdLst>
  <p:sldSz cx="12192000" cy="6858000"/>
  <p:notesSz cx="7102475" cy="93884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58" autoAdjust="0"/>
    <p:restoredTop sz="87718" autoAdjust="0"/>
  </p:normalViewPr>
  <p:slideViewPr>
    <p:cSldViewPr snapToGrid="0">
      <p:cViewPr varScale="1">
        <p:scale>
          <a:sx n="101" d="100"/>
          <a:sy n="101" d="100"/>
        </p:scale>
        <p:origin x="17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22E70F-3FDC-4E44-A4F9-036E9586F022}"/>
              </a:ext>
            </a:extLst>
          </p:cNvPr>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GB"/>
          </a:p>
        </p:txBody>
      </p:sp>
      <p:sp>
        <p:nvSpPr>
          <p:cNvPr id="3" name="Date Placeholder 2">
            <a:extLst>
              <a:ext uri="{FF2B5EF4-FFF2-40B4-BE49-F238E27FC236}">
                <a16:creationId xmlns:a16="http://schemas.microsoft.com/office/drawing/2014/main" id="{1B2C8AF0-D40C-46EF-A77D-C78A03ADAAC1}"/>
              </a:ext>
            </a:extLst>
          </p:cNvPr>
          <p:cNvSpPr>
            <a:spLocks noGrp="1"/>
          </p:cNvSpPr>
          <p:nvPr>
            <p:ph type="dt" sz="quarter" idx="1"/>
          </p:nvPr>
        </p:nvSpPr>
        <p:spPr>
          <a:xfrm>
            <a:off x="4023092" y="0"/>
            <a:ext cx="3077739" cy="471054"/>
          </a:xfrm>
          <a:prstGeom prst="rect">
            <a:avLst/>
          </a:prstGeom>
        </p:spPr>
        <p:txBody>
          <a:bodyPr vert="horz" lIns="94229" tIns="47114" rIns="94229" bIns="47114" rtlCol="0"/>
          <a:lstStyle>
            <a:lvl1pPr algn="r">
              <a:defRPr sz="1200"/>
            </a:lvl1pPr>
          </a:lstStyle>
          <a:p>
            <a:fld id="{CA96AF09-85C6-4F4D-8601-E21E352F097B}" type="datetimeFigureOut">
              <a:rPr lang="en-GB" smtClean="0"/>
              <a:t>25/03/2021</a:t>
            </a:fld>
            <a:endParaRPr lang="en-GB"/>
          </a:p>
        </p:txBody>
      </p:sp>
      <p:sp>
        <p:nvSpPr>
          <p:cNvPr id="4" name="Footer Placeholder 3">
            <a:extLst>
              <a:ext uri="{FF2B5EF4-FFF2-40B4-BE49-F238E27FC236}">
                <a16:creationId xmlns:a16="http://schemas.microsoft.com/office/drawing/2014/main" id="{B52C02A9-FC98-44CA-9F33-5709A5F149C8}"/>
              </a:ext>
            </a:extLst>
          </p:cNvPr>
          <p:cNvSpPr>
            <a:spLocks noGrp="1"/>
          </p:cNvSpPr>
          <p:nvPr>
            <p:ph type="ftr" sz="quarter" idx="2"/>
          </p:nvPr>
        </p:nvSpPr>
        <p:spPr>
          <a:xfrm>
            <a:off x="0" y="8917422"/>
            <a:ext cx="3077739" cy="471053"/>
          </a:xfrm>
          <a:prstGeom prst="rect">
            <a:avLst/>
          </a:prstGeom>
        </p:spPr>
        <p:txBody>
          <a:bodyPr vert="horz" lIns="94229" tIns="47114" rIns="94229" bIns="47114"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B99B62C0-533F-4B4C-8CA0-E69A257D2B80}"/>
              </a:ext>
            </a:extLst>
          </p:cNvPr>
          <p:cNvSpPr>
            <a:spLocks noGrp="1"/>
          </p:cNvSpPr>
          <p:nvPr>
            <p:ph type="sldNum" sz="quarter" idx="3"/>
          </p:nvPr>
        </p:nvSpPr>
        <p:spPr>
          <a:xfrm>
            <a:off x="4023092" y="8917422"/>
            <a:ext cx="3077739" cy="471053"/>
          </a:xfrm>
          <a:prstGeom prst="rect">
            <a:avLst/>
          </a:prstGeom>
        </p:spPr>
        <p:txBody>
          <a:bodyPr vert="horz" lIns="94229" tIns="47114" rIns="94229" bIns="47114" rtlCol="0" anchor="b"/>
          <a:lstStyle>
            <a:lvl1pPr algn="r">
              <a:defRPr sz="1200"/>
            </a:lvl1pPr>
          </a:lstStyle>
          <a:p>
            <a:fld id="{CDCEE75A-7B50-4056-A238-08155228BF73}" type="slidenum">
              <a:rPr lang="en-GB" smtClean="0"/>
              <a:t>‹#›</a:t>
            </a:fld>
            <a:endParaRPr lang="en-GB"/>
          </a:p>
        </p:txBody>
      </p:sp>
    </p:spTree>
    <p:extLst>
      <p:ext uri="{BB962C8B-B14F-4D97-AF65-F5344CB8AC3E}">
        <p14:creationId xmlns:p14="http://schemas.microsoft.com/office/powerpoint/2010/main" val="2968582031"/>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GB"/>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600002C3-20C2-454C-9BF7-16658FF605DF}" type="datetimeFigureOut">
              <a:rPr lang="en-GB" smtClean="0"/>
              <a:t>25/03/2021</a:t>
            </a:fld>
            <a:endParaRPr lang="en-GB"/>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GB"/>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GB"/>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5EC45812-E83A-465C-8C5D-7E5084428F51}" type="slidenum">
              <a:rPr lang="en-GB" smtClean="0"/>
              <a:t>‹#›</a:t>
            </a:fld>
            <a:endParaRPr lang="en-GB"/>
          </a:p>
        </p:txBody>
      </p:sp>
    </p:spTree>
    <p:extLst>
      <p:ext uri="{BB962C8B-B14F-4D97-AF65-F5344CB8AC3E}">
        <p14:creationId xmlns:p14="http://schemas.microsoft.com/office/powerpoint/2010/main" val="328471350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year project was to implement a symbolic mathematical compiler with a GUI front end.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6600FF"/>
                </a:solidFill>
              </a:rPr>
              <a:t>To do this, I had to design and create a GUI that reads and evaluates an expression entered by the user. The programming language Python, was used to develop this application.</a:t>
            </a:r>
          </a:p>
        </p:txBody>
      </p:sp>
      <p:sp>
        <p:nvSpPr>
          <p:cNvPr id="4" name="Slide Number Placeholder 3"/>
          <p:cNvSpPr>
            <a:spLocks noGrp="1"/>
          </p:cNvSpPr>
          <p:nvPr>
            <p:ph type="sldNum" sz="quarter" idx="5"/>
          </p:nvPr>
        </p:nvSpPr>
        <p:spPr/>
        <p:txBody>
          <a:bodyPr/>
          <a:lstStyle/>
          <a:p>
            <a:fld id="{5EC45812-E83A-465C-8C5D-7E5084428F51}" type="slidenum">
              <a:rPr lang="en-GB" smtClean="0"/>
              <a:t>1</a:t>
            </a:fld>
            <a:endParaRPr lang="en-GB"/>
          </a:p>
        </p:txBody>
      </p:sp>
    </p:spTree>
    <p:extLst>
      <p:ext uri="{BB962C8B-B14F-4D97-AF65-F5344CB8AC3E}">
        <p14:creationId xmlns:p14="http://schemas.microsoft.com/office/powerpoint/2010/main" val="108603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Shows how the user enters an expression and clicks the button to evaluate it. </a:t>
            </a:r>
          </a:p>
          <a:p>
            <a:r>
              <a:rPr lang="en-US" dirty="0"/>
              <a:t>Examples of the current functionality of the application.</a:t>
            </a:r>
            <a:endParaRPr lang="en-GB" dirty="0"/>
          </a:p>
        </p:txBody>
      </p:sp>
      <p:sp>
        <p:nvSpPr>
          <p:cNvPr id="4" name="Slide Number Placeholder 3"/>
          <p:cNvSpPr>
            <a:spLocks noGrp="1"/>
          </p:cNvSpPr>
          <p:nvPr>
            <p:ph type="sldNum" sz="quarter" idx="5"/>
          </p:nvPr>
        </p:nvSpPr>
        <p:spPr/>
        <p:txBody>
          <a:bodyPr/>
          <a:lstStyle/>
          <a:p>
            <a:fld id="{5EC45812-E83A-465C-8C5D-7E5084428F51}" type="slidenum">
              <a:rPr lang="en-GB" smtClean="0"/>
              <a:t>10</a:t>
            </a:fld>
            <a:endParaRPr lang="en-GB"/>
          </a:p>
        </p:txBody>
      </p:sp>
    </p:spTree>
    <p:extLst>
      <p:ext uri="{BB962C8B-B14F-4D97-AF65-F5344CB8AC3E}">
        <p14:creationId xmlns:p14="http://schemas.microsoft.com/office/powerpoint/2010/main" val="26696856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designing the system, I researched into GUI’s, symbolic mathematical compilers and LISP. The purpose of using a GUI was to ensure the application is user friendly and easy to understand. In my research I found out about Python’s tkinter library which is used for creating GUI’s.</a:t>
            </a:r>
          </a:p>
          <a:p>
            <a:r>
              <a:rPr lang="en-US" dirty="0"/>
              <a:t>Looking at how current symbolic compilers such as wolfram alpha, MATLAB and maple work, I designed my application.</a:t>
            </a:r>
            <a:endParaRPr lang="en-GB" dirty="0"/>
          </a:p>
        </p:txBody>
      </p:sp>
      <p:sp>
        <p:nvSpPr>
          <p:cNvPr id="4" name="Slide Number Placeholder 3"/>
          <p:cNvSpPr>
            <a:spLocks noGrp="1"/>
          </p:cNvSpPr>
          <p:nvPr>
            <p:ph type="sldNum" sz="quarter" idx="10"/>
          </p:nvPr>
        </p:nvSpPr>
        <p:spPr/>
        <p:txBody>
          <a:bodyPr/>
          <a:lstStyle/>
          <a:p>
            <a:fld id="{5EC45812-E83A-465C-8C5D-7E5084428F51}" type="slidenum">
              <a:rPr lang="en-GB" smtClean="0"/>
              <a:t>2</a:t>
            </a:fld>
            <a:endParaRPr lang="en-GB"/>
          </a:p>
        </p:txBody>
      </p:sp>
    </p:spTree>
    <p:extLst>
      <p:ext uri="{BB962C8B-B14F-4D97-AF65-F5344CB8AC3E}">
        <p14:creationId xmlns:p14="http://schemas.microsoft.com/office/powerpoint/2010/main" val="718373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designed system consists of a front end and a back end. The front end is what the user sees, such as the expression they enter and the result produced while the back end deals with reading the input expression, string matching the relevant operations and then carrying out the corresponding calculations.</a:t>
            </a:r>
            <a:endParaRPr lang="en-GB" dirty="0"/>
          </a:p>
        </p:txBody>
      </p:sp>
      <p:sp>
        <p:nvSpPr>
          <p:cNvPr id="4" name="Slide Number Placeholder 3"/>
          <p:cNvSpPr>
            <a:spLocks noGrp="1"/>
          </p:cNvSpPr>
          <p:nvPr>
            <p:ph type="sldNum" sz="quarter" idx="5"/>
          </p:nvPr>
        </p:nvSpPr>
        <p:spPr/>
        <p:txBody>
          <a:bodyPr/>
          <a:lstStyle/>
          <a:p>
            <a:fld id="{5EC45812-E83A-465C-8C5D-7E5084428F51}" type="slidenum">
              <a:rPr lang="en-GB" smtClean="0"/>
              <a:t>3</a:t>
            </a:fld>
            <a:endParaRPr lang="en-GB"/>
          </a:p>
        </p:txBody>
      </p:sp>
    </p:spTree>
    <p:extLst>
      <p:ext uri="{BB962C8B-B14F-4D97-AF65-F5344CB8AC3E}">
        <p14:creationId xmlns:p14="http://schemas.microsoft.com/office/powerpoint/2010/main" val="29828284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flowchart shows how the GUI operates. The tkinter module is imported and a blank window is created and then updated with the widgets. The application listens for a user input and waits until an event occurs to send the expression to the back end. The event would be a mouse click or a keyboard press. The back end then takes the expression, converts it to postfix and evaluates it.</a:t>
            </a:r>
            <a:endParaRPr lang="en-GB" dirty="0"/>
          </a:p>
        </p:txBody>
      </p:sp>
      <p:sp>
        <p:nvSpPr>
          <p:cNvPr id="4" name="Slide Number Placeholder 3"/>
          <p:cNvSpPr>
            <a:spLocks noGrp="1"/>
          </p:cNvSpPr>
          <p:nvPr>
            <p:ph type="sldNum" sz="quarter" idx="5"/>
          </p:nvPr>
        </p:nvSpPr>
        <p:spPr/>
        <p:txBody>
          <a:bodyPr/>
          <a:lstStyle/>
          <a:p>
            <a:fld id="{5EC45812-E83A-465C-8C5D-7E5084428F51}" type="slidenum">
              <a:rPr lang="en-GB" smtClean="0"/>
              <a:t>4</a:t>
            </a:fld>
            <a:endParaRPr lang="en-GB"/>
          </a:p>
        </p:txBody>
      </p:sp>
    </p:spTree>
    <p:extLst>
      <p:ext uri="{BB962C8B-B14F-4D97-AF65-F5344CB8AC3E}">
        <p14:creationId xmlns:p14="http://schemas.microsoft.com/office/powerpoint/2010/main" val="38783182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Standard operations were implemented first and then their hierarchy was set based on BODMAS. To evaluate the expression, it is converted to postfix format and a defined stack stores the expression to be operated in the right order.</a:t>
            </a:r>
          </a:p>
          <a:p>
            <a:r>
              <a:rPr lang="en-US" dirty="0"/>
              <a:t>Image shows how the expression is converted to postfix and order it is evaluated from left to right.</a:t>
            </a:r>
            <a:endParaRPr lang="en-GB" dirty="0"/>
          </a:p>
        </p:txBody>
      </p:sp>
      <p:sp>
        <p:nvSpPr>
          <p:cNvPr id="4" name="Slide Number Placeholder 3"/>
          <p:cNvSpPr>
            <a:spLocks noGrp="1"/>
          </p:cNvSpPr>
          <p:nvPr>
            <p:ph type="sldNum" sz="quarter" idx="5"/>
          </p:nvPr>
        </p:nvSpPr>
        <p:spPr/>
        <p:txBody>
          <a:bodyPr/>
          <a:lstStyle/>
          <a:p>
            <a:fld id="{5EC45812-E83A-465C-8C5D-7E5084428F51}" type="slidenum">
              <a:rPr lang="en-GB" smtClean="0"/>
              <a:t>5</a:t>
            </a:fld>
            <a:endParaRPr lang="en-GB"/>
          </a:p>
        </p:txBody>
      </p:sp>
    </p:spTree>
    <p:extLst>
      <p:ext uri="{BB962C8B-B14F-4D97-AF65-F5344CB8AC3E}">
        <p14:creationId xmlns:p14="http://schemas.microsoft.com/office/powerpoint/2010/main" val="12804688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the math functions such as sin, cos, tan and their inverses and hyperbolics were implemented into the application. To evaluate these functions extra features had to be considered like case sensitivity (lower, upper or a mix) and alternative formats (longer versions).</a:t>
            </a:r>
          </a:p>
          <a:p>
            <a:r>
              <a:rPr lang="en-US" dirty="0"/>
              <a:t>As the functions are more than one character long, string matching was required so that the relevant parts of the string can be matched with the operator.</a:t>
            </a:r>
          </a:p>
          <a:p>
            <a:r>
              <a:rPr lang="en-US" dirty="0"/>
              <a:t>A separate function was created to account for the sine in cosine.</a:t>
            </a:r>
            <a:endParaRPr lang="en-GB" dirty="0"/>
          </a:p>
        </p:txBody>
      </p:sp>
      <p:sp>
        <p:nvSpPr>
          <p:cNvPr id="4" name="Slide Number Placeholder 3"/>
          <p:cNvSpPr>
            <a:spLocks noGrp="1"/>
          </p:cNvSpPr>
          <p:nvPr>
            <p:ph type="sldNum" sz="quarter" idx="5"/>
          </p:nvPr>
        </p:nvSpPr>
        <p:spPr/>
        <p:txBody>
          <a:bodyPr/>
          <a:lstStyle/>
          <a:p>
            <a:fld id="{5EC45812-E83A-465C-8C5D-7E5084428F51}" type="slidenum">
              <a:rPr lang="en-GB" smtClean="0"/>
              <a:t>6</a:t>
            </a:fld>
            <a:endParaRPr lang="en-GB"/>
          </a:p>
        </p:txBody>
      </p:sp>
    </p:spTree>
    <p:extLst>
      <p:ext uri="{BB962C8B-B14F-4D97-AF65-F5344CB8AC3E}">
        <p14:creationId xmlns:p14="http://schemas.microsoft.com/office/powerpoint/2010/main" val="10666006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 algorithms were implemented.</a:t>
            </a:r>
          </a:p>
          <a:p>
            <a:r>
              <a:rPr lang="en-US" dirty="0"/>
              <a:t>There are two methods to doing a binomial expansion. </a:t>
            </a:r>
          </a:p>
          <a:p>
            <a:r>
              <a:rPr lang="en-US" dirty="0"/>
              <a:t>One is the factorial method where you calculate the factorial which would be the coefficients of the expansion and write the result using the equation.</a:t>
            </a:r>
          </a:p>
          <a:p>
            <a:r>
              <a:rPr lang="en-US" dirty="0"/>
              <a:t>the other method is using Pascals triangle which is what I did. I created a function that initializes the first row of the triangle and all the other rows are summations of the above </a:t>
            </a:r>
            <a:r>
              <a:rPr lang="en-US" dirty="0" err="1"/>
              <a:t>rowsvalues</a:t>
            </a:r>
            <a:r>
              <a:rPr lang="en-US" dirty="0"/>
              <a:t>. The start and end of each row was assigned 1. the pascal triangle function creates the number of rows based on the users input – the power of the binomial.</a:t>
            </a:r>
            <a:endParaRPr lang="en-GB" dirty="0"/>
          </a:p>
        </p:txBody>
      </p:sp>
      <p:sp>
        <p:nvSpPr>
          <p:cNvPr id="4" name="Slide Number Placeholder 3"/>
          <p:cNvSpPr>
            <a:spLocks noGrp="1"/>
          </p:cNvSpPr>
          <p:nvPr>
            <p:ph type="sldNum" sz="quarter" idx="5"/>
          </p:nvPr>
        </p:nvSpPr>
        <p:spPr/>
        <p:txBody>
          <a:bodyPr/>
          <a:lstStyle/>
          <a:p>
            <a:fld id="{5EC45812-E83A-465C-8C5D-7E5084428F51}" type="slidenum">
              <a:rPr lang="en-GB" smtClean="0"/>
              <a:t>7</a:t>
            </a:fld>
            <a:endParaRPr lang="en-GB"/>
          </a:p>
        </p:txBody>
      </p:sp>
    </p:spTree>
    <p:extLst>
      <p:ext uri="{BB962C8B-B14F-4D97-AF65-F5344CB8AC3E}">
        <p14:creationId xmlns:p14="http://schemas.microsoft.com/office/powerpoint/2010/main" val="3706014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algorithms implemented were integration and differentiation.</a:t>
            </a:r>
          </a:p>
          <a:p>
            <a:r>
              <a:rPr lang="en-US" dirty="0"/>
              <a:t>Both had similar codes as the but while one multiplied with the initial power, the other divided by the newly calculated power. The flowchart shows their similarities except for when there is no indices.</a:t>
            </a:r>
          </a:p>
          <a:p>
            <a:r>
              <a:rPr lang="en-US" dirty="0"/>
              <a:t>An exception to integration would be handling a power of -1 as it would be logs but that feature has not yet been implemented.</a:t>
            </a:r>
            <a:endParaRPr lang="en-GB" dirty="0"/>
          </a:p>
        </p:txBody>
      </p:sp>
      <p:sp>
        <p:nvSpPr>
          <p:cNvPr id="4" name="Slide Number Placeholder 3"/>
          <p:cNvSpPr>
            <a:spLocks noGrp="1"/>
          </p:cNvSpPr>
          <p:nvPr>
            <p:ph type="sldNum" sz="quarter" idx="5"/>
          </p:nvPr>
        </p:nvSpPr>
        <p:spPr/>
        <p:txBody>
          <a:bodyPr/>
          <a:lstStyle/>
          <a:p>
            <a:fld id="{5EC45812-E83A-465C-8C5D-7E5084428F51}" type="slidenum">
              <a:rPr lang="en-GB" smtClean="0"/>
              <a:t>8</a:t>
            </a:fld>
            <a:endParaRPr lang="en-GB"/>
          </a:p>
        </p:txBody>
      </p:sp>
    </p:spTree>
    <p:extLst>
      <p:ext uri="{BB962C8B-B14F-4D97-AF65-F5344CB8AC3E}">
        <p14:creationId xmlns:p14="http://schemas.microsoft.com/office/powerpoint/2010/main" val="4214432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 through points, give examples of dependency, i.e. kids are too reliant on applications that do their work for them so they cant even do the simple stuff anymore.</a:t>
            </a:r>
            <a:endParaRPr lang="en-GB" dirty="0"/>
          </a:p>
        </p:txBody>
      </p:sp>
      <p:sp>
        <p:nvSpPr>
          <p:cNvPr id="4" name="Slide Number Placeholder 3"/>
          <p:cNvSpPr>
            <a:spLocks noGrp="1"/>
          </p:cNvSpPr>
          <p:nvPr>
            <p:ph type="sldNum" sz="quarter" idx="5"/>
          </p:nvPr>
        </p:nvSpPr>
        <p:spPr/>
        <p:txBody>
          <a:bodyPr/>
          <a:lstStyle/>
          <a:p>
            <a:fld id="{5EC45812-E83A-465C-8C5D-7E5084428F51}" type="slidenum">
              <a:rPr lang="en-GB" smtClean="0"/>
              <a:t>9</a:t>
            </a:fld>
            <a:endParaRPr lang="en-GB"/>
          </a:p>
        </p:txBody>
      </p:sp>
    </p:spTree>
    <p:extLst>
      <p:ext uri="{BB962C8B-B14F-4D97-AF65-F5344CB8AC3E}">
        <p14:creationId xmlns:p14="http://schemas.microsoft.com/office/powerpoint/2010/main" val="7361079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D54D4352-3719-4357-9B81-A795BE195263}" type="datetime1">
              <a:rPr lang="en-GB" smtClean="0"/>
              <a:t>25/03/2021</a:t>
            </a:fld>
            <a:endParaRPr lang="en-GB"/>
          </a:p>
        </p:txBody>
      </p:sp>
      <p:sp>
        <p:nvSpPr>
          <p:cNvPr id="5" name="Footer Placeholder 4"/>
          <p:cNvSpPr>
            <a:spLocks noGrp="1"/>
          </p:cNvSpPr>
          <p:nvPr>
            <p:ph type="ftr" sz="quarter" idx="11"/>
          </p:nvPr>
        </p:nvSpPr>
        <p:spPr>
          <a:xfrm>
            <a:off x="3962399" y="5870575"/>
            <a:ext cx="4893958" cy="377825"/>
          </a:xfrm>
        </p:spPr>
        <p:txBody>
          <a:bodyPr/>
          <a:lstStyle/>
          <a:p>
            <a:endParaRPr lang="en-GB"/>
          </a:p>
        </p:txBody>
      </p:sp>
      <p:sp>
        <p:nvSpPr>
          <p:cNvPr id="6" name="Slide Number Placeholder 5"/>
          <p:cNvSpPr>
            <a:spLocks noGrp="1"/>
          </p:cNvSpPr>
          <p:nvPr>
            <p:ph type="sldNum" sz="quarter" idx="12"/>
          </p:nvPr>
        </p:nvSpPr>
        <p:spPr>
          <a:xfrm>
            <a:off x="10608958" y="5870575"/>
            <a:ext cx="551167" cy="377825"/>
          </a:xfrm>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40767035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12F3F8-CD98-4E5D-81DB-3C9941D09DD5}" type="datetime1">
              <a:rPr lang="en-GB" smtClean="0"/>
              <a:t>25/03/2021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35388742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08B1A46-2E9A-4E54-8AA1-1524926CF9AD}" type="datetime1">
              <a:rPr lang="en-GB" smtClean="0"/>
              <a:t>25/03/2021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36036411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B9C65CB-299D-44AA-BB8E-82C342A327B6}" type="datetime1">
              <a:rPr lang="en-GB" smtClean="0"/>
              <a:t>25/03/2021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5345832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243B756-50CD-4B46-9EC3-1EA069A02E65}" type="datetime1">
              <a:rPr lang="en-GB" smtClean="0"/>
              <a:t>25/03/2021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12546547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1D856CD-219E-43D3-B712-C34463851EAA}" type="datetime1">
              <a:rPr lang="en-GB" smtClean="0"/>
              <a:t>25/03/2021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34202327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B81A058-39EF-4A15-9E99-0DBB760B4396}" type="datetime1">
              <a:rPr lang="en-GB" smtClean="0"/>
              <a:t>25/03/2021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38932838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628EBB-74BC-44FE-B883-AB1D420FC48D}" type="datetime1">
              <a:rPr lang="en-GB" smtClean="0"/>
              <a:t>25/03/2021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30497957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C74CCE-76AB-41FF-9744-18E9DD5B2E5D}" type="datetime1">
              <a:rPr lang="en-GB" smtClean="0"/>
              <a:t>25/03/2021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23718287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31F275C-84B6-4929-BB57-3B4FB236CD9C}" type="datetime1">
              <a:rPr lang="en-GB" smtClean="0"/>
              <a:t>25/03/2021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8357033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C26D4AB-17A0-40E7-8E8C-C6C7EEF94FDE}" type="datetime1">
              <a:rPr lang="en-GB" smtClean="0"/>
              <a:t>25/03/2021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17989963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19DB84-2C31-4F28-BF53-C3E64773F25F}" type="datetime1">
              <a:rPr lang="en-GB" smtClean="0"/>
              <a:t>25/03/2021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9519761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FE8296-A325-4849-AEF7-6B2CEBD5A058}" type="datetime1">
              <a:rPr lang="en-GB" smtClean="0"/>
              <a:t>25/03/2021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24630576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DD9B0D5-0CA2-4F01-87EE-C4449E7E4EBB}" type="datetime1">
              <a:rPr lang="en-GB" smtClean="0"/>
              <a:t>25/03/2021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27772280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EEC94B4-4856-44DC-99CE-E1921AC10AE4}" type="datetime1">
              <a:rPr lang="en-GB" smtClean="0"/>
              <a:t>25/03/2021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11715669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93B9F62-F592-4C41-98A5-E396EA8F664B}" type="datetime1">
              <a:rPr lang="en-GB" smtClean="0"/>
              <a:t>25/03/2021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5234395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E862667-D4DD-4B15-BA95-8D7C4FB6F25F}" type="datetime1">
              <a:rPr lang="en-GB" smtClean="0"/>
              <a:t>25/03/2021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E39D331-1B8C-41D7-BFE4-A06FA38C44CF}" type="slidenum">
              <a:rPr lang="en-GB" smtClean="0"/>
              <a:t>‹#›</a:t>
            </a:fld>
            <a:endParaRPr lang="en-GB"/>
          </a:p>
        </p:txBody>
      </p:sp>
    </p:spTree>
    <p:extLst>
      <p:ext uri="{BB962C8B-B14F-4D97-AF65-F5344CB8AC3E}">
        <p14:creationId xmlns:p14="http://schemas.microsoft.com/office/powerpoint/2010/main" val="22930791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extLst>
              <a:ext uri="{BEBA8EAE-BF5A-486C-A8C5-ECC9F3942E4B}">
                <a14:imgProps xmlns:a14="http://schemas.microsoft.com/office/drawing/2010/main">
                  <a14:imgLayer r:embed="rId20">
                    <a14:imgEffect>
                      <a14:artisticPaintStrokes trans="70000"/>
                    </a14:imgEffect>
                    <a14:imgEffect>
                      <a14:colorTemperature colorTemp="5300"/>
                    </a14:imgEffect>
                    <a14:imgEffect>
                      <a14:saturation sat="2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D739D6A-980B-4988-A3BE-FE38528F5501}" type="datetime1">
              <a:rPr lang="en-GB" smtClean="0"/>
              <a:t>25/03/2021</a:t>
            </a:fld>
            <a:endParaRPr lang="en-GB"/>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E39D331-1B8C-41D7-BFE4-A06FA38C44CF}" type="slidenum">
              <a:rPr lang="en-GB" smtClean="0"/>
              <a:t>‹#›</a:t>
            </a:fld>
            <a:endParaRPr lang="en-GB"/>
          </a:p>
        </p:txBody>
      </p:sp>
    </p:spTree>
    <p:extLst>
      <p:ext uri="{BB962C8B-B14F-4D97-AF65-F5344CB8AC3E}">
        <p14:creationId xmlns:p14="http://schemas.microsoft.com/office/powerpoint/2010/main" val="588150158"/>
      </p:ext>
    </p:extLst>
  </p:cSld>
  <p:clrMap bg1="dk1" tx1="lt1" bg2="dk2" tx2="lt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 id="2147483936" r:id="rId12"/>
    <p:sldLayoutId id="2147483937" r:id="rId13"/>
    <p:sldLayoutId id="2147483938" r:id="rId14"/>
    <p:sldLayoutId id="2147483939" r:id="rId15"/>
    <p:sldLayoutId id="2147483940" r:id="rId16"/>
    <p:sldLayoutId id="2147483941" r:id="rId17"/>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pPr algn="ctr"/>
            <a:r>
              <a:rPr lang="en-GB" sz="4000" dirty="0">
                <a:latin typeface="Consolas" panose="020B0609020204030204" pitchFamily="49" charset="0"/>
              </a:rPr>
              <a:t>Implementation of SYMBOLIC MATHEMATICAL COMPILER WITH A GUI FRONT END</a:t>
            </a:r>
          </a:p>
        </p:txBody>
      </p:sp>
      <p:sp>
        <p:nvSpPr>
          <p:cNvPr id="3" name="Subtitle 2"/>
          <p:cNvSpPr>
            <a:spLocks noGrp="1"/>
          </p:cNvSpPr>
          <p:nvPr>
            <p:ph type="subTitle" idx="1"/>
          </p:nvPr>
        </p:nvSpPr>
        <p:spPr/>
        <p:txBody>
          <a:bodyPr>
            <a:normAutofit/>
          </a:bodyPr>
          <a:lstStyle/>
          <a:p>
            <a:endParaRPr lang="en-GB" sz="2000" dirty="0">
              <a:latin typeface="Berlin Sans FB" panose="020E0602020502020306" pitchFamily="34" charset="0"/>
            </a:endParaRPr>
          </a:p>
          <a:p>
            <a:r>
              <a:rPr lang="en-GB" sz="2000" dirty="0">
                <a:latin typeface="Berlin Sans FB" panose="020E0602020502020306" pitchFamily="34" charset="0"/>
              </a:rPr>
              <a:t>Created by: Aswene SIVARAJ</a:t>
            </a:r>
          </a:p>
        </p:txBody>
      </p:sp>
    </p:spTree>
    <p:extLst>
      <p:ext uri="{BB962C8B-B14F-4D97-AF65-F5344CB8AC3E}">
        <p14:creationId xmlns:p14="http://schemas.microsoft.com/office/powerpoint/2010/main" val="26225937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96034"/>
            <a:ext cx="10131425" cy="1456267"/>
          </a:xfrm>
        </p:spPr>
        <p:txBody>
          <a:bodyPr>
            <a:normAutofit/>
          </a:bodyPr>
          <a:lstStyle/>
          <a:p>
            <a:pPr algn="ctr"/>
            <a:r>
              <a:rPr lang="en-GB" sz="4000" dirty="0">
                <a:latin typeface="Berlin Sans FB" panose="020E0602020502020306" pitchFamily="34" charset="0"/>
              </a:rPr>
              <a:t>Conclusion: Results &amp; Further work</a:t>
            </a:r>
          </a:p>
        </p:txBody>
      </p:sp>
      <p:pic>
        <p:nvPicPr>
          <p:cNvPr id="3" name="Recording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02921" y="1552301"/>
            <a:ext cx="6958076" cy="38260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Content Placeholder 2">
            <a:extLst>
              <a:ext uri="{FF2B5EF4-FFF2-40B4-BE49-F238E27FC236}">
                <a16:creationId xmlns:a16="http://schemas.microsoft.com/office/drawing/2014/main" id="{8D09AC17-DB77-4EE8-82B4-F8316AB6CC83}"/>
              </a:ext>
            </a:extLst>
          </p:cNvPr>
          <p:cNvSpPr>
            <a:spLocks noGrp="1"/>
          </p:cNvSpPr>
          <p:nvPr>
            <p:ph idx="1"/>
          </p:nvPr>
        </p:nvSpPr>
        <p:spPr>
          <a:xfrm>
            <a:off x="7544124" y="1851558"/>
            <a:ext cx="4451141" cy="4557555"/>
          </a:xfrm>
        </p:spPr>
        <p:txBody>
          <a:bodyPr anchor="t">
            <a:noAutofit/>
          </a:bodyPr>
          <a:lstStyle/>
          <a:p>
            <a:pPr>
              <a:buFont typeface="Wingdings" panose="05000000000000000000" pitchFamily="2" charset="2"/>
              <a:buChar char="Ø"/>
            </a:pPr>
            <a:r>
              <a:rPr lang="en-GB" sz="1500" dirty="0">
                <a:latin typeface="Century Gothic" panose="020B0502020202020204" pitchFamily="34" charset="0"/>
              </a:rPr>
              <a:t>Neater organisation of code, i.e. separate script files for each function</a:t>
            </a:r>
          </a:p>
          <a:p>
            <a:pPr>
              <a:buFont typeface="Wingdings" panose="05000000000000000000" pitchFamily="2" charset="2"/>
              <a:buChar char="Ø"/>
            </a:pPr>
            <a:r>
              <a:rPr lang="en-GB" sz="1500" dirty="0">
                <a:latin typeface="Century Gothic" panose="020B0502020202020204" pitchFamily="34" charset="0"/>
              </a:rPr>
              <a:t>Widgets to let the user choose the mode of the results, i.e. radians or degrees.</a:t>
            </a:r>
          </a:p>
          <a:p>
            <a:pPr>
              <a:buFont typeface="Wingdings" panose="05000000000000000000" pitchFamily="2" charset="2"/>
              <a:buChar char="Ø"/>
            </a:pPr>
            <a:r>
              <a:rPr lang="en-GB" sz="1500" dirty="0">
                <a:latin typeface="Century Gothic" panose="020B0502020202020204" pitchFamily="34" charset="0"/>
              </a:rPr>
              <a:t>Graphical features using MATPLOTLIB.</a:t>
            </a:r>
          </a:p>
          <a:p>
            <a:pPr>
              <a:buFont typeface="Wingdings" panose="05000000000000000000" pitchFamily="2" charset="2"/>
              <a:buChar char="Ø"/>
            </a:pPr>
            <a:r>
              <a:rPr lang="en-GB" sz="1500" dirty="0">
                <a:latin typeface="Century Gothic" panose="020B0502020202020204" pitchFamily="34" charset="0"/>
              </a:rPr>
              <a:t>Further simplification of algebra.</a:t>
            </a:r>
          </a:p>
          <a:p>
            <a:pPr>
              <a:buFont typeface="Wingdings" panose="05000000000000000000" pitchFamily="2" charset="2"/>
              <a:buChar char="Ø"/>
            </a:pPr>
            <a:r>
              <a:rPr lang="en-US" sz="1500" dirty="0">
                <a:latin typeface="Century Gothic" panose="020B0502020202020204" pitchFamily="34" charset="0"/>
              </a:rPr>
              <a:t>Additional numerical approaches to calculations of integrals, differentiation and determining roots of polynomials, i.e.</a:t>
            </a:r>
          </a:p>
          <a:p>
            <a:pPr lvl="1">
              <a:buFont typeface="Courier New" panose="02070309020205020404" pitchFamily="49" charset="0"/>
              <a:buChar char="o"/>
            </a:pPr>
            <a:r>
              <a:rPr lang="en-GB" sz="1500" dirty="0">
                <a:latin typeface="Century Gothic" panose="020B0502020202020204" pitchFamily="34" charset="0"/>
              </a:rPr>
              <a:t>Differentiation using the chain rule, product rule or quotient rule.</a:t>
            </a:r>
          </a:p>
          <a:p>
            <a:pPr lvl="1">
              <a:buFont typeface="Courier New" panose="02070309020205020404" pitchFamily="49" charset="0"/>
              <a:buChar char="o"/>
            </a:pPr>
            <a:r>
              <a:rPr lang="en-GB" sz="1500" dirty="0">
                <a:latin typeface="Century Gothic" panose="020B0502020202020204" pitchFamily="34" charset="0"/>
              </a:rPr>
              <a:t>Integration by parts or substitution.</a:t>
            </a:r>
          </a:p>
          <a:p>
            <a:pPr lvl="1">
              <a:buFont typeface="Courier New" panose="02070309020205020404" pitchFamily="49" charset="0"/>
              <a:buChar char="o"/>
            </a:pPr>
            <a:r>
              <a:rPr lang="en-GB" sz="1500" dirty="0">
                <a:latin typeface="Century Gothic" panose="020B0502020202020204" pitchFamily="34" charset="0"/>
              </a:rPr>
              <a:t>Polynomial roots for quadratic equations, cubic equation and higher powers.</a:t>
            </a:r>
          </a:p>
        </p:txBody>
      </p:sp>
      <p:sp>
        <p:nvSpPr>
          <p:cNvPr id="5" name="Rectangle 4">
            <a:extLst>
              <a:ext uri="{FF2B5EF4-FFF2-40B4-BE49-F238E27FC236}">
                <a16:creationId xmlns:a16="http://schemas.microsoft.com/office/drawing/2014/main" id="{91540785-DEE1-4190-A691-5EFB47CB092F}"/>
              </a:ext>
            </a:extLst>
          </p:cNvPr>
          <p:cNvSpPr/>
          <p:nvPr/>
        </p:nvSpPr>
        <p:spPr>
          <a:xfrm>
            <a:off x="1601585" y="5668971"/>
            <a:ext cx="5439296" cy="923330"/>
          </a:xfrm>
          <a:prstGeom prst="rect">
            <a:avLst/>
          </a:prstGeom>
        </p:spPr>
        <p:txBody>
          <a:bodyPr wrap="square">
            <a:spAutoFit/>
          </a:bodyPr>
          <a:lstStyle/>
          <a:p>
            <a:r>
              <a:rPr lang="en-US" dirty="0">
                <a:latin typeface="Century Gothic" panose="020B0502020202020204" pitchFamily="34" charset="0"/>
              </a:rPr>
              <a:t>Additional features such as a HELP window (command list for user) and a Debug function (help for the programmer) were created.</a:t>
            </a:r>
          </a:p>
        </p:txBody>
      </p:sp>
    </p:spTree>
    <p:extLst>
      <p:ext uri="{BB962C8B-B14F-4D97-AF65-F5344CB8AC3E}">
        <p14:creationId xmlns:p14="http://schemas.microsoft.com/office/powerpoint/2010/main" val="16324130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95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08560"/>
            <a:ext cx="10131425" cy="1456267"/>
          </a:xfrm>
        </p:spPr>
        <p:txBody>
          <a:bodyPr>
            <a:normAutofit/>
          </a:bodyPr>
          <a:lstStyle/>
          <a:p>
            <a:pPr algn="ctr"/>
            <a:r>
              <a:rPr lang="en-GB" sz="4000" dirty="0">
                <a:latin typeface="Berlin Sans FB" panose="020E0602020502020306" pitchFamily="34" charset="0"/>
              </a:rPr>
              <a:t>Background research</a:t>
            </a:r>
          </a:p>
        </p:txBody>
      </p:sp>
      <p:sp>
        <p:nvSpPr>
          <p:cNvPr id="12" name="Content Placeholder 11">
            <a:extLst>
              <a:ext uri="{FF2B5EF4-FFF2-40B4-BE49-F238E27FC236}">
                <a16:creationId xmlns:a16="http://schemas.microsoft.com/office/drawing/2014/main" id="{1E49CF75-F603-4545-91F0-C1565C603B2A}"/>
              </a:ext>
            </a:extLst>
          </p:cNvPr>
          <p:cNvSpPr>
            <a:spLocks noGrp="1"/>
          </p:cNvSpPr>
          <p:nvPr>
            <p:ph sz="half" idx="1"/>
          </p:nvPr>
        </p:nvSpPr>
        <p:spPr>
          <a:xfrm>
            <a:off x="685802" y="1564827"/>
            <a:ext cx="4995334" cy="4773344"/>
          </a:xfrm>
        </p:spPr>
        <p:txBody>
          <a:bodyPr anchor="t">
            <a:normAutofit/>
          </a:bodyPr>
          <a:lstStyle/>
          <a:p>
            <a:pPr marL="0" indent="0">
              <a:buNone/>
            </a:pPr>
            <a:r>
              <a:rPr lang="en-US" b="1" i="1" dirty="0">
                <a:latin typeface="Century Gothic" panose="020B0502020202020204" pitchFamily="34" charset="0"/>
              </a:rPr>
              <a:t>Graphical User Interface (GUI)</a:t>
            </a:r>
          </a:p>
          <a:p>
            <a:pPr>
              <a:buFont typeface="Wingdings" panose="05000000000000000000" pitchFamily="2" charset="2"/>
              <a:buChar char="Ø"/>
            </a:pPr>
            <a:r>
              <a:rPr lang="en-US" dirty="0">
                <a:latin typeface="Century Gothic" panose="020B0502020202020204" pitchFamily="34" charset="0"/>
              </a:rPr>
              <a:t>Graphical user interfaces use graphical icons such as widgets and buttons along with visual aids to interact with the user. </a:t>
            </a:r>
          </a:p>
          <a:p>
            <a:pPr>
              <a:buFont typeface="Wingdings" panose="05000000000000000000" pitchFamily="2" charset="2"/>
              <a:buChar char="Ø"/>
            </a:pPr>
            <a:r>
              <a:rPr lang="en-US" dirty="0">
                <a:latin typeface="Century Gothic" panose="020B0502020202020204" pitchFamily="34" charset="0"/>
              </a:rPr>
              <a:t>Benefits of GUIs include a user-friendly experience so people with basic computer skills can understand and interact with the application.</a:t>
            </a:r>
          </a:p>
          <a:p>
            <a:pPr>
              <a:buFont typeface="Wingdings" panose="05000000000000000000" pitchFamily="2" charset="2"/>
              <a:buChar char="Ø"/>
            </a:pPr>
            <a:r>
              <a:rPr lang="en-US" dirty="0">
                <a:latin typeface="Century Gothic" panose="020B0502020202020204" pitchFamily="34" charset="0"/>
              </a:rPr>
              <a:t>Before GUIs there were command-line interfaces which required commands to be typed (text-based interfaces). </a:t>
            </a:r>
          </a:p>
          <a:p>
            <a:pPr>
              <a:buFont typeface="Wingdings" panose="05000000000000000000" pitchFamily="2" charset="2"/>
              <a:buChar char="Ø"/>
            </a:pPr>
            <a:r>
              <a:rPr lang="en-US" dirty="0">
                <a:latin typeface="Century Gothic" panose="020B0502020202020204" pitchFamily="34" charset="0"/>
              </a:rPr>
              <a:t>GUIs have been adapted to handle touch and speech commands.</a:t>
            </a:r>
          </a:p>
          <a:p>
            <a:pPr>
              <a:buFont typeface="Wingdings" panose="05000000000000000000" pitchFamily="2" charset="2"/>
              <a:buChar char="Ø"/>
            </a:pPr>
            <a:r>
              <a:rPr lang="en-US" dirty="0">
                <a:latin typeface="Century Gothic" panose="020B0502020202020204" pitchFamily="34" charset="0"/>
              </a:rPr>
              <a:t>Tkinter is the standard Python interface. </a:t>
            </a:r>
            <a:endParaRPr lang="en-GB" dirty="0">
              <a:latin typeface="Century Gothic" panose="020B0502020202020204" pitchFamily="34" charset="0"/>
            </a:endParaRPr>
          </a:p>
        </p:txBody>
      </p:sp>
      <p:sp>
        <p:nvSpPr>
          <p:cNvPr id="13" name="Content Placeholder 12">
            <a:extLst>
              <a:ext uri="{FF2B5EF4-FFF2-40B4-BE49-F238E27FC236}">
                <a16:creationId xmlns:a16="http://schemas.microsoft.com/office/drawing/2014/main" id="{4478016E-625C-42E1-8BE2-7A1ADEF8DFFB}"/>
              </a:ext>
            </a:extLst>
          </p:cNvPr>
          <p:cNvSpPr>
            <a:spLocks noGrp="1"/>
          </p:cNvSpPr>
          <p:nvPr>
            <p:ph sz="half" idx="2"/>
          </p:nvPr>
        </p:nvSpPr>
        <p:spPr>
          <a:xfrm>
            <a:off x="5821895" y="1564827"/>
            <a:ext cx="4995332" cy="4773344"/>
          </a:xfrm>
        </p:spPr>
        <p:txBody>
          <a:bodyPr anchor="t">
            <a:noAutofit/>
          </a:bodyPr>
          <a:lstStyle/>
          <a:p>
            <a:pPr marL="0" indent="0">
              <a:buNone/>
            </a:pPr>
            <a:r>
              <a:rPr lang="en-US" b="1" i="1" dirty="0">
                <a:latin typeface="Century Gothic" panose="020B0502020202020204" pitchFamily="34" charset="0"/>
              </a:rPr>
              <a:t>Symbolic mathematical compilers</a:t>
            </a:r>
            <a:r>
              <a:rPr lang="en-GB" dirty="0"/>
              <a:t> </a:t>
            </a:r>
          </a:p>
          <a:p>
            <a:pPr>
              <a:buFont typeface="Wingdings" panose="05000000000000000000" pitchFamily="2" charset="2"/>
              <a:buChar char="Ø"/>
            </a:pPr>
            <a:r>
              <a:rPr lang="en-US" dirty="0">
                <a:latin typeface="Century Gothic" panose="020B0502020202020204" pitchFamily="34" charset="0"/>
              </a:rPr>
              <a:t>Symbolic compilers use algorithms and software to interpret and then manipulate mathematical expressions to provide precise results.</a:t>
            </a:r>
          </a:p>
          <a:p>
            <a:pPr>
              <a:buFont typeface="Wingdings" panose="05000000000000000000" pitchFamily="2" charset="2"/>
              <a:buChar char="Ø"/>
            </a:pPr>
            <a:r>
              <a:rPr lang="en-US" dirty="0">
                <a:latin typeface="Century Gothic" panose="020B0502020202020204" pitchFamily="34" charset="0"/>
              </a:rPr>
              <a:t> Advantages of it include exact computations as opposed to approximate floating-point values. </a:t>
            </a:r>
          </a:p>
          <a:p>
            <a:pPr>
              <a:buFont typeface="Wingdings" panose="05000000000000000000" pitchFamily="2" charset="2"/>
              <a:buChar char="Ø"/>
            </a:pPr>
            <a:r>
              <a:rPr lang="en-US" dirty="0">
                <a:latin typeface="Century Gothic" panose="020B0502020202020204" pitchFamily="34" charset="0"/>
              </a:rPr>
              <a:t>Uses LISP – List processing.</a:t>
            </a:r>
          </a:p>
          <a:p>
            <a:pPr>
              <a:buFont typeface="Wingdings" panose="05000000000000000000" pitchFamily="2" charset="2"/>
              <a:buChar char="Ø"/>
            </a:pPr>
            <a:r>
              <a:rPr lang="en-US" dirty="0">
                <a:latin typeface="Century Gothic" panose="020B0502020202020204" pitchFamily="34" charset="0"/>
              </a:rPr>
              <a:t>Other symbolic mathematical compilers aside from Python include MATLAB, Wolfram Alpha(WA)/Mathematica and Maple.</a:t>
            </a:r>
          </a:p>
        </p:txBody>
      </p:sp>
    </p:spTree>
    <p:extLst>
      <p:ext uri="{BB962C8B-B14F-4D97-AF65-F5344CB8AC3E}">
        <p14:creationId xmlns:p14="http://schemas.microsoft.com/office/powerpoint/2010/main" val="25026812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08560"/>
            <a:ext cx="10131425" cy="1456267"/>
          </a:xfrm>
        </p:spPr>
        <p:txBody>
          <a:bodyPr>
            <a:normAutofit/>
          </a:bodyPr>
          <a:lstStyle/>
          <a:p>
            <a:pPr algn="ctr"/>
            <a:r>
              <a:rPr lang="en-GB" sz="4000" dirty="0">
                <a:latin typeface="Berlin Sans FB" panose="020E0602020502020306" pitchFamily="34" charset="0"/>
              </a:rPr>
              <a:t>Architecture Design</a:t>
            </a:r>
          </a:p>
        </p:txBody>
      </p:sp>
      <p:pic>
        <p:nvPicPr>
          <p:cNvPr id="3" name="Picture 2"/>
          <p:cNvPicPr>
            <a:picLocks noChangeAspect="1"/>
          </p:cNvPicPr>
          <p:nvPr/>
        </p:nvPicPr>
        <p:blipFill>
          <a:blip r:embed="rId3"/>
          <a:stretch>
            <a:fillRect/>
          </a:stretch>
        </p:blipFill>
        <p:spPr>
          <a:xfrm>
            <a:off x="848726" y="1177448"/>
            <a:ext cx="10436194" cy="5456518"/>
          </a:xfrm>
          <a:prstGeom prst="rect">
            <a:avLst/>
          </a:prstGeom>
        </p:spPr>
      </p:pic>
    </p:spTree>
    <p:extLst>
      <p:ext uri="{BB962C8B-B14F-4D97-AF65-F5344CB8AC3E}">
        <p14:creationId xmlns:p14="http://schemas.microsoft.com/office/powerpoint/2010/main" val="12312026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AA13A-3E29-4A8E-AE59-FFC44E984CDE}"/>
              </a:ext>
            </a:extLst>
          </p:cNvPr>
          <p:cNvSpPr>
            <a:spLocks noGrp="1"/>
          </p:cNvSpPr>
          <p:nvPr>
            <p:ph type="title"/>
          </p:nvPr>
        </p:nvSpPr>
        <p:spPr>
          <a:xfrm>
            <a:off x="685801" y="108560"/>
            <a:ext cx="10131425" cy="1456267"/>
          </a:xfrm>
        </p:spPr>
        <p:txBody>
          <a:bodyPr>
            <a:normAutofit/>
          </a:bodyPr>
          <a:lstStyle/>
          <a:p>
            <a:pPr algn="ctr"/>
            <a:r>
              <a:rPr lang="en-US" sz="4000" dirty="0">
                <a:latin typeface="Berlin Sans FB" panose="020E0602020502020306" pitchFamily="34" charset="0"/>
              </a:rPr>
              <a:t>GRAPHICAL USER INTERFACE - GUI</a:t>
            </a:r>
            <a:endParaRPr lang="en-GB" sz="4000" dirty="0">
              <a:latin typeface="Berlin Sans FB" panose="020E0602020502020306" pitchFamily="34" charset="0"/>
            </a:endParaRPr>
          </a:p>
        </p:txBody>
      </p:sp>
      <p:sp>
        <p:nvSpPr>
          <p:cNvPr id="4" name="Rectangle 3">
            <a:extLst>
              <a:ext uri="{FF2B5EF4-FFF2-40B4-BE49-F238E27FC236}">
                <a16:creationId xmlns:a16="http://schemas.microsoft.com/office/drawing/2014/main" id="{83F899E8-2DA8-4920-80F2-DB238C019B1E}"/>
              </a:ext>
            </a:extLst>
          </p:cNvPr>
          <p:cNvSpPr/>
          <p:nvPr/>
        </p:nvSpPr>
        <p:spPr>
          <a:xfrm>
            <a:off x="688524" y="4215738"/>
            <a:ext cx="1842655" cy="800101"/>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erlin Sans FB" panose="020E0602020502020306" pitchFamily="34" charset="0"/>
              </a:rPr>
              <a:t>Create window</a:t>
            </a:r>
            <a:endParaRPr lang="en-GB" dirty="0">
              <a:latin typeface="Berlin Sans FB" panose="020E0602020502020306" pitchFamily="34" charset="0"/>
            </a:endParaRPr>
          </a:p>
        </p:txBody>
      </p:sp>
      <p:sp>
        <p:nvSpPr>
          <p:cNvPr id="5" name="Rectangle 4">
            <a:extLst>
              <a:ext uri="{FF2B5EF4-FFF2-40B4-BE49-F238E27FC236}">
                <a16:creationId xmlns:a16="http://schemas.microsoft.com/office/drawing/2014/main" id="{45035DF9-4204-4727-92D9-70B55EB59A6B}"/>
              </a:ext>
            </a:extLst>
          </p:cNvPr>
          <p:cNvSpPr/>
          <p:nvPr/>
        </p:nvSpPr>
        <p:spPr>
          <a:xfrm>
            <a:off x="686912" y="3015589"/>
            <a:ext cx="1842655" cy="800100"/>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erlin Sans FB" panose="020E0602020502020306" pitchFamily="34" charset="0"/>
              </a:rPr>
              <a:t>Import </a:t>
            </a:r>
            <a:r>
              <a:rPr lang="en-US" dirty="0" err="1">
                <a:latin typeface="Berlin Sans FB" panose="020E0602020502020306" pitchFamily="34" charset="0"/>
              </a:rPr>
              <a:t>tkinter</a:t>
            </a:r>
            <a:endParaRPr lang="en-GB" dirty="0">
              <a:latin typeface="Berlin Sans FB" panose="020E0602020502020306" pitchFamily="34" charset="0"/>
            </a:endParaRPr>
          </a:p>
        </p:txBody>
      </p:sp>
      <p:sp>
        <p:nvSpPr>
          <p:cNvPr id="6" name="Oval 5">
            <a:extLst>
              <a:ext uri="{FF2B5EF4-FFF2-40B4-BE49-F238E27FC236}">
                <a16:creationId xmlns:a16="http://schemas.microsoft.com/office/drawing/2014/main" id="{A95C2895-EA7E-4B36-B1EF-C51F8723A1A6}"/>
              </a:ext>
            </a:extLst>
          </p:cNvPr>
          <p:cNvSpPr/>
          <p:nvPr/>
        </p:nvSpPr>
        <p:spPr>
          <a:xfrm>
            <a:off x="686911" y="1833567"/>
            <a:ext cx="1842655" cy="8001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Berlin Sans FB" panose="020E0602020502020306" pitchFamily="34" charset="0"/>
              </a:rPr>
              <a:t>START</a:t>
            </a:r>
            <a:endParaRPr lang="en-GB" dirty="0">
              <a:solidFill>
                <a:sysClr val="windowText" lastClr="000000"/>
              </a:solidFill>
              <a:latin typeface="Berlin Sans FB" panose="020E0602020502020306" pitchFamily="34" charset="0"/>
            </a:endParaRPr>
          </a:p>
        </p:txBody>
      </p:sp>
      <p:sp>
        <p:nvSpPr>
          <p:cNvPr id="7" name="Diamond 6">
            <a:extLst>
              <a:ext uri="{FF2B5EF4-FFF2-40B4-BE49-F238E27FC236}">
                <a16:creationId xmlns:a16="http://schemas.microsoft.com/office/drawing/2014/main" id="{C57974F1-467D-4CF6-A94C-AA5D6B86370B}"/>
              </a:ext>
            </a:extLst>
          </p:cNvPr>
          <p:cNvSpPr/>
          <p:nvPr/>
        </p:nvSpPr>
        <p:spPr>
          <a:xfrm>
            <a:off x="2923345" y="3345303"/>
            <a:ext cx="3020291" cy="1322533"/>
          </a:xfrm>
          <a:prstGeom prst="diamond">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latin typeface="Berlin Sans FB" panose="020E0602020502020306" pitchFamily="34" charset="0"/>
              </a:rPr>
              <a:t>Button or keyboard pressed?</a:t>
            </a:r>
            <a:endParaRPr lang="en-GB" dirty="0">
              <a:latin typeface="Berlin Sans FB" panose="020E0602020502020306" pitchFamily="34" charset="0"/>
            </a:endParaRPr>
          </a:p>
        </p:txBody>
      </p:sp>
      <p:sp>
        <p:nvSpPr>
          <p:cNvPr id="10" name="Rectangle 9">
            <a:extLst>
              <a:ext uri="{FF2B5EF4-FFF2-40B4-BE49-F238E27FC236}">
                <a16:creationId xmlns:a16="http://schemas.microsoft.com/office/drawing/2014/main" id="{7E97F1BF-C43C-4AA3-AC7C-14702D13AE11}"/>
              </a:ext>
            </a:extLst>
          </p:cNvPr>
          <p:cNvSpPr/>
          <p:nvPr/>
        </p:nvSpPr>
        <p:spPr>
          <a:xfrm>
            <a:off x="3511932" y="1819901"/>
            <a:ext cx="1842655" cy="800100"/>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erlin Sans FB" panose="020E0602020502020306" pitchFamily="34" charset="0"/>
              </a:rPr>
              <a:t>Evaluate expression in back engine</a:t>
            </a:r>
            <a:endParaRPr lang="en-GB" dirty="0">
              <a:latin typeface="Berlin Sans FB" panose="020E0602020502020306" pitchFamily="34" charset="0"/>
            </a:endParaRPr>
          </a:p>
        </p:txBody>
      </p:sp>
      <p:cxnSp>
        <p:nvCxnSpPr>
          <p:cNvPr id="13" name="Straight Arrow Connector 12">
            <a:extLst>
              <a:ext uri="{FF2B5EF4-FFF2-40B4-BE49-F238E27FC236}">
                <a16:creationId xmlns:a16="http://schemas.microsoft.com/office/drawing/2014/main" id="{A564FE70-1B04-4FBF-8761-3437B9B3F170}"/>
              </a:ext>
            </a:extLst>
          </p:cNvPr>
          <p:cNvCxnSpPr>
            <a:stCxn id="6" idx="4"/>
            <a:endCxn id="5" idx="0"/>
          </p:cNvCxnSpPr>
          <p:nvPr/>
        </p:nvCxnSpPr>
        <p:spPr>
          <a:xfrm>
            <a:off x="1608239" y="2633667"/>
            <a:ext cx="1" cy="381922"/>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8ECC55D4-9394-4687-82B2-5644B529E685}"/>
              </a:ext>
            </a:extLst>
          </p:cNvPr>
          <p:cNvCxnSpPr>
            <a:stCxn id="5" idx="2"/>
            <a:endCxn id="4" idx="0"/>
          </p:cNvCxnSpPr>
          <p:nvPr/>
        </p:nvCxnSpPr>
        <p:spPr>
          <a:xfrm>
            <a:off x="1608240" y="3815689"/>
            <a:ext cx="1612" cy="400049"/>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85FE151A-E641-4C33-AF26-8C89F40605F6}"/>
              </a:ext>
            </a:extLst>
          </p:cNvPr>
          <p:cNvCxnSpPr>
            <a:stCxn id="7" idx="0"/>
            <a:endCxn id="10" idx="2"/>
          </p:cNvCxnSpPr>
          <p:nvPr/>
        </p:nvCxnSpPr>
        <p:spPr>
          <a:xfrm flipH="1" flipV="1">
            <a:off x="4433260" y="2620001"/>
            <a:ext cx="231" cy="72530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06D4754-5A5C-4512-B382-C27F0777B63B}"/>
              </a:ext>
            </a:extLst>
          </p:cNvPr>
          <p:cNvCxnSpPr>
            <a:stCxn id="30" idx="3"/>
            <a:endCxn id="99" idx="2"/>
          </p:cNvCxnSpPr>
          <p:nvPr/>
        </p:nvCxnSpPr>
        <p:spPr>
          <a:xfrm>
            <a:off x="7970951" y="2219951"/>
            <a:ext cx="100362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F4D49FA-8F96-4D14-AE8E-EE58DD4BB420}"/>
              </a:ext>
            </a:extLst>
          </p:cNvPr>
          <p:cNvCxnSpPr>
            <a:stCxn id="4" idx="2"/>
            <a:endCxn id="36" idx="0"/>
          </p:cNvCxnSpPr>
          <p:nvPr/>
        </p:nvCxnSpPr>
        <p:spPr>
          <a:xfrm flipH="1">
            <a:off x="1608239" y="5015839"/>
            <a:ext cx="1613" cy="40991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A2612F54-C62D-4456-9858-404632803112}"/>
              </a:ext>
            </a:extLst>
          </p:cNvPr>
          <p:cNvSpPr/>
          <p:nvPr/>
        </p:nvSpPr>
        <p:spPr>
          <a:xfrm>
            <a:off x="6128296" y="1819901"/>
            <a:ext cx="1842655" cy="800100"/>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erlin Sans FB" panose="020E0602020502020306" pitchFamily="34" charset="0"/>
              </a:rPr>
              <a:t>Display result on front end</a:t>
            </a:r>
            <a:endParaRPr lang="en-GB" dirty="0">
              <a:latin typeface="Berlin Sans FB" panose="020E0602020502020306" pitchFamily="34" charset="0"/>
            </a:endParaRPr>
          </a:p>
        </p:txBody>
      </p:sp>
      <p:cxnSp>
        <p:nvCxnSpPr>
          <p:cNvPr id="33" name="Straight Arrow Connector 32">
            <a:extLst>
              <a:ext uri="{FF2B5EF4-FFF2-40B4-BE49-F238E27FC236}">
                <a16:creationId xmlns:a16="http://schemas.microsoft.com/office/drawing/2014/main" id="{4AFA20D8-4A57-4027-9461-CB7C7367E101}"/>
              </a:ext>
            </a:extLst>
          </p:cNvPr>
          <p:cNvCxnSpPr>
            <a:stCxn id="36" idx="3"/>
            <a:endCxn id="37" idx="1"/>
          </p:cNvCxnSpPr>
          <p:nvPr/>
        </p:nvCxnSpPr>
        <p:spPr>
          <a:xfrm>
            <a:off x="2529566" y="5825806"/>
            <a:ext cx="98236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E61EA655-FB1E-412B-8DF5-ED1CFB582775}"/>
              </a:ext>
            </a:extLst>
          </p:cNvPr>
          <p:cNvCxnSpPr>
            <a:stCxn id="37" idx="0"/>
            <a:endCxn id="7" idx="2"/>
          </p:cNvCxnSpPr>
          <p:nvPr/>
        </p:nvCxnSpPr>
        <p:spPr>
          <a:xfrm flipV="1">
            <a:off x="4433260" y="4667836"/>
            <a:ext cx="231" cy="7579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5934B621-3663-43E4-8B2D-8BFF2ADA7397}"/>
              </a:ext>
            </a:extLst>
          </p:cNvPr>
          <p:cNvSpPr txBox="1"/>
          <p:nvPr/>
        </p:nvSpPr>
        <p:spPr>
          <a:xfrm>
            <a:off x="3904068" y="2911935"/>
            <a:ext cx="651145" cy="369332"/>
          </a:xfrm>
          <a:prstGeom prst="rect">
            <a:avLst/>
          </a:prstGeom>
          <a:noFill/>
        </p:spPr>
        <p:txBody>
          <a:bodyPr wrap="square" rtlCol="0">
            <a:spAutoFit/>
          </a:bodyPr>
          <a:lstStyle/>
          <a:p>
            <a:r>
              <a:rPr lang="en-US" dirty="0">
                <a:latin typeface="Berlin Sans FB" panose="020E0602020502020306" pitchFamily="34" charset="0"/>
              </a:rPr>
              <a:t>YES</a:t>
            </a:r>
            <a:endParaRPr lang="en-GB" dirty="0">
              <a:latin typeface="Berlin Sans FB" panose="020E0602020502020306" pitchFamily="34" charset="0"/>
            </a:endParaRPr>
          </a:p>
        </p:txBody>
      </p:sp>
      <p:sp>
        <p:nvSpPr>
          <p:cNvPr id="49" name="TextBox 48">
            <a:extLst>
              <a:ext uri="{FF2B5EF4-FFF2-40B4-BE49-F238E27FC236}">
                <a16:creationId xmlns:a16="http://schemas.microsoft.com/office/drawing/2014/main" id="{D32EC9DB-AB3A-44CB-963F-6F2AC8FD7081}"/>
              </a:ext>
            </a:extLst>
          </p:cNvPr>
          <p:cNvSpPr txBox="1"/>
          <p:nvPr/>
        </p:nvSpPr>
        <p:spPr>
          <a:xfrm>
            <a:off x="6042258" y="3661187"/>
            <a:ext cx="651145" cy="369332"/>
          </a:xfrm>
          <a:prstGeom prst="rect">
            <a:avLst/>
          </a:prstGeom>
          <a:noFill/>
        </p:spPr>
        <p:txBody>
          <a:bodyPr wrap="square" rtlCol="0">
            <a:spAutoFit/>
          </a:bodyPr>
          <a:lstStyle/>
          <a:p>
            <a:r>
              <a:rPr lang="en-US" dirty="0">
                <a:latin typeface="Berlin Sans FB" panose="020E0602020502020306" pitchFamily="34" charset="0"/>
              </a:rPr>
              <a:t>NO</a:t>
            </a:r>
            <a:endParaRPr lang="en-GB" dirty="0">
              <a:latin typeface="Berlin Sans FB" panose="020E0602020502020306" pitchFamily="34" charset="0"/>
            </a:endParaRPr>
          </a:p>
        </p:txBody>
      </p:sp>
      <p:sp>
        <p:nvSpPr>
          <p:cNvPr id="36" name="Rectangle 35">
            <a:extLst>
              <a:ext uri="{FF2B5EF4-FFF2-40B4-BE49-F238E27FC236}">
                <a16:creationId xmlns:a16="http://schemas.microsoft.com/office/drawing/2014/main" id="{83F899E8-2DA8-4920-80F2-DB238C019B1E}"/>
              </a:ext>
            </a:extLst>
          </p:cNvPr>
          <p:cNvSpPr/>
          <p:nvPr/>
        </p:nvSpPr>
        <p:spPr>
          <a:xfrm>
            <a:off x="686911" y="5425755"/>
            <a:ext cx="1842655" cy="800101"/>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erlin Sans FB" panose="020E0602020502020306" pitchFamily="34" charset="0"/>
              </a:rPr>
              <a:t>Display widgets</a:t>
            </a:r>
            <a:endParaRPr lang="en-GB" dirty="0">
              <a:latin typeface="Berlin Sans FB" panose="020E0602020502020306" pitchFamily="34" charset="0"/>
            </a:endParaRPr>
          </a:p>
        </p:txBody>
      </p:sp>
      <p:sp>
        <p:nvSpPr>
          <p:cNvPr id="37" name="Rectangle 36">
            <a:extLst>
              <a:ext uri="{FF2B5EF4-FFF2-40B4-BE49-F238E27FC236}">
                <a16:creationId xmlns:a16="http://schemas.microsoft.com/office/drawing/2014/main" id="{83F899E8-2DA8-4920-80F2-DB238C019B1E}"/>
              </a:ext>
            </a:extLst>
          </p:cNvPr>
          <p:cNvSpPr/>
          <p:nvPr/>
        </p:nvSpPr>
        <p:spPr>
          <a:xfrm>
            <a:off x="3511932" y="5425755"/>
            <a:ext cx="1842655" cy="800101"/>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erlin Sans FB" panose="020E0602020502020306" pitchFamily="34" charset="0"/>
              </a:rPr>
              <a:t>Wait for user input</a:t>
            </a:r>
            <a:endParaRPr lang="en-GB" dirty="0">
              <a:latin typeface="Berlin Sans FB" panose="020E0602020502020306" pitchFamily="34" charset="0"/>
            </a:endParaRPr>
          </a:p>
        </p:txBody>
      </p:sp>
      <p:pic>
        <p:nvPicPr>
          <p:cNvPr id="41" name="Picture 40" descr="A screenshot of a cell phone&#10;&#10;Description automatically generated">
            <a:extLst>
              <a:ext uri="{FF2B5EF4-FFF2-40B4-BE49-F238E27FC236}">
                <a16:creationId xmlns:a16="http://schemas.microsoft.com/office/drawing/2014/main" id="{A0D269EE-5D60-4A1C-85D9-266D5B1E1A20}"/>
              </a:ext>
            </a:extLst>
          </p:cNvPr>
          <p:cNvPicPr>
            <a:picLocks noChangeAspect="1"/>
          </p:cNvPicPr>
          <p:nvPr/>
        </p:nvPicPr>
        <p:blipFill>
          <a:blip r:embed="rId3"/>
          <a:stretch>
            <a:fillRect/>
          </a:stretch>
        </p:blipFill>
        <p:spPr>
          <a:xfrm>
            <a:off x="7287545" y="2774085"/>
            <a:ext cx="4141034" cy="3820104"/>
          </a:xfrm>
          <a:prstGeom prst="roundRect">
            <a:avLst>
              <a:gd name="adj" fmla="val 3441"/>
            </a:avLst>
          </a:prstGeom>
          <a:ln w="50800" cap="sq" cmpd="dbl">
            <a:noFill/>
            <a:miter lim="800000"/>
          </a:ln>
          <a:effectLst/>
        </p:spPr>
      </p:pic>
      <p:cxnSp>
        <p:nvCxnSpPr>
          <p:cNvPr id="96" name="Elbow Connector 95"/>
          <p:cNvCxnSpPr>
            <a:stCxn id="7" idx="3"/>
            <a:endCxn id="37" idx="3"/>
          </p:cNvCxnSpPr>
          <p:nvPr/>
        </p:nvCxnSpPr>
        <p:spPr>
          <a:xfrm flipH="1">
            <a:off x="5354587" y="4006570"/>
            <a:ext cx="589049" cy="1819236"/>
          </a:xfrm>
          <a:prstGeom prst="bentConnector3">
            <a:avLst>
              <a:gd name="adj1" fmla="val -93427"/>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Oval 98">
            <a:extLst>
              <a:ext uri="{FF2B5EF4-FFF2-40B4-BE49-F238E27FC236}">
                <a16:creationId xmlns:a16="http://schemas.microsoft.com/office/drawing/2014/main" id="{A95C2895-EA7E-4B36-B1EF-C51F8723A1A6}"/>
              </a:ext>
            </a:extLst>
          </p:cNvPr>
          <p:cNvSpPr/>
          <p:nvPr/>
        </p:nvSpPr>
        <p:spPr>
          <a:xfrm>
            <a:off x="8974571" y="1819901"/>
            <a:ext cx="1842655" cy="8001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Berlin Sans FB" panose="020E0602020502020306" pitchFamily="34" charset="0"/>
              </a:rPr>
              <a:t>END</a:t>
            </a:r>
            <a:endParaRPr lang="en-GB" dirty="0">
              <a:solidFill>
                <a:sysClr val="windowText" lastClr="000000"/>
              </a:solidFill>
              <a:latin typeface="Berlin Sans FB" panose="020E0602020502020306" pitchFamily="34" charset="0"/>
            </a:endParaRPr>
          </a:p>
        </p:txBody>
      </p:sp>
      <p:cxnSp>
        <p:nvCxnSpPr>
          <p:cNvPr id="125" name="Straight Arrow Connector 124">
            <a:extLst>
              <a:ext uri="{FF2B5EF4-FFF2-40B4-BE49-F238E27FC236}">
                <a16:creationId xmlns:a16="http://schemas.microsoft.com/office/drawing/2014/main" id="{E61EA655-FB1E-412B-8DF5-ED1CFB582775}"/>
              </a:ext>
            </a:extLst>
          </p:cNvPr>
          <p:cNvCxnSpPr>
            <a:stCxn id="10" idx="3"/>
            <a:endCxn id="30" idx="1"/>
          </p:cNvCxnSpPr>
          <p:nvPr/>
        </p:nvCxnSpPr>
        <p:spPr>
          <a:xfrm>
            <a:off x="5354587" y="2219951"/>
            <a:ext cx="77370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44556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CD4C117-83AA-4923-82C0-AA999DEF0D01}"/>
              </a:ext>
            </a:extLst>
          </p:cNvPr>
          <p:cNvSpPr>
            <a:spLocks noGrp="1"/>
          </p:cNvSpPr>
          <p:nvPr>
            <p:ph type="title"/>
          </p:nvPr>
        </p:nvSpPr>
        <p:spPr>
          <a:xfrm>
            <a:off x="685801" y="108560"/>
            <a:ext cx="10131425" cy="1456267"/>
          </a:xfrm>
        </p:spPr>
        <p:txBody>
          <a:bodyPr>
            <a:normAutofit/>
          </a:bodyPr>
          <a:lstStyle/>
          <a:p>
            <a:pPr algn="ctr"/>
            <a:r>
              <a:rPr lang="en-US" sz="4000" dirty="0">
                <a:latin typeface="Berlin Sans FB" panose="020E0602020502020306" pitchFamily="34" charset="0"/>
              </a:rPr>
              <a:t>BODMAS</a:t>
            </a:r>
            <a:endParaRPr lang="en-GB" sz="4000" dirty="0">
              <a:latin typeface="Berlin Sans FB" panose="020E0602020502020306" pitchFamily="34" charset="0"/>
            </a:endParaRPr>
          </a:p>
        </p:txBody>
      </p:sp>
      <p:pic>
        <p:nvPicPr>
          <p:cNvPr id="8" name="Picture 7">
            <a:extLst>
              <a:ext uri="{FF2B5EF4-FFF2-40B4-BE49-F238E27FC236}">
                <a16:creationId xmlns:a16="http://schemas.microsoft.com/office/drawing/2014/main" id="{C0F3A2F6-000F-4284-BC25-F08D7E085606}"/>
              </a:ext>
            </a:extLst>
          </p:cNvPr>
          <p:cNvPicPr>
            <a:picLocks noChangeAspect="1"/>
          </p:cNvPicPr>
          <p:nvPr/>
        </p:nvPicPr>
        <p:blipFill rotWithShape="1">
          <a:blip r:embed="rId3"/>
          <a:srcRect l="50000" r="2816" b="41187"/>
          <a:stretch/>
        </p:blipFill>
        <p:spPr>
          <a:xfrm>
            <a:off x="6410566" y="1737934"/>
            <a:ext cx="5479494" cy="4268703"/>
          </a:xfrm>
          <a:prstGeom prst="rect">
            <a:avLst/>
          </a:prstGeom>
        </p:spPr>
      </p:pic>
      <p:grpSp>
        <p:nvGrpSpPr>
          <p:cNvPr id="165" name="Group 164">
            <a:extLst>
              <a:ext uri="{FF2B5EF4-FFF2-40B4-BE49-F238E27FC236}">
                <a16:creationId xmlns:a16="http://schemas.microsoft.com/office/drawing/2014/main" id="{95886BBE-ABA6-4783-9922-A9C4E37A54AA}"/>
              </a:ext>
            </a:extLst>
          </p:cNvPr>
          <p:cNvGrpSpPr/>
          <p:nvPr/>
        </p:nvGrpSpPr>
        <p:grpSpPr>
          <a:xfrm>
            <a:off x="174510" y="1105353"/>
            <a:ext cx="6105943" cy="5608597"/>
            <a:chOff x="324822" y="1105353"/>
            <a:chExt cx="6105943" cy="5608597"/>
          </a:xfrm>
        </p:grpSpPr>
        <p:sp>
          <p:nvSpPr>
            <p:cNvPr id="10" name="Oval 9">
              <a:extLst>
                <a:ext uri="{FF2B5EF4-FFF2-40B4-BE49-F238E27FC236}">
                  <a16:creationId xmlns:a16="http://schemas.microsoft.com/office/drawing/2014/main" id="{63CB2EA4-6F60-4390-BAEF-AED072D1AAA4}"/>
                </a:ext>
              </a:extLst>
            </p:cNvPr>
            <p:cNvSpPr/>
            <p:nvPr/>
          </p:nvSpPr>
          <p:spPr>
            <a:xfrm>
              <a:off x="2539263" y="1105353"/>
              <a:ext cx="1511279" cy="57541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latin typeface="Berlin Sans FB" panose="020E0602020502020306" pitchFamily="34" charset="0"/>
                </a:rPr>
                <a:t>START</a:t>
              </a:r>
              <a:endParaRPr lang="en-GB" dirty="0">
                <a:solidFill>
                  <a:sysClr val="windowText" lastClr="000000"/>
                </a:solidFill>
                <a:latin typeface="Berlin Sans FB" panose="020E0602020502020306" pitchFamily="34" charset="0"/>
              </a:endParaRPr>
            </a:p>
          </p:txBody>
        </p:sp>
        <p:sp>
          <p:nvSpPr>
            <p:cNvPr id="11" name="Diamond 10">
              <a:extLst>
                <a:ext uri="{FF2B5EF4-FFF2-40B4-BE49-F238E27FC236}">
                  <a16:creationId xmlns:a16="http://schemas.microsoft.com/office/drawing/2014/main" id="{F41EA8C6-841F-4B02-92A6-1D39DBAD23B3}"/>
                </a:ext>
              </a:extLst>
            </p:cNvPr>
            <p:cNvSpPr/>
            <p:nvPr/>
          </p:nvSpPr>
          <p:spPr>
            <a:xfrm>
              <a:off x="4507982" y="2862432"/>
              <a:ext cx="1922273" cy="698225"/>
            </a:xfrm>
            <a:prstGeom prst="diamond">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a:latin typeface="Berlin Sans FB" panose="020E0602020502020306" pitchFamily="34" charset="0"/>
                </a:rPr>
                <a:t>Brackets?</a:t>
              </a:r>
              <a:endParaRPr lang="en-GB" sz="1400" dirty="0">
                <a:latin typeface="Berlin Sans FB" panose="020E0602020502020306" pitchFamily="34" charset="0"/>
              </a:endParaRPr>
            </a:p>
          </p:txBody>
        </p:sp>
        <p:cxnSp>
          <p:nvCxnSpPr>
            <p:cNvPr id="12" name="Straight Arrow Connector 11">
              <a:extLst>
                <a:ext uri="{FF2B5EF4-FFF2-40B4-BE49-F238E27FC236}">
                  <a16:creationId xmlns:a16="http://schemas.microsoft.com/office/drawing/2014/main" id="{8AA0EC27-D462-4348-8EED-A41F3F1017D3}"/>
                </a:ext>
              </a:extLst>
            </p:cNvPr>
            <p:cNvCxnSpPr>
              <a:cxnSpLocks/>
              <a:stCxn id="16" idx="2"/>
              <a:endCxn id="24" idx="0"/>
            </p:cNvCxnSpPr>
            <p:nvPr/>
          </p:nvCxnSpPr>
          <p:spPr>
            <a:xfrm>
              <a:off x="3294903" y="2537003"/>
              <a:ext cx="1861" cy="28852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D304177-9F93-4731-87BF-94ADACAA5CC8}"/>
                </a:ext>
              </a:extLst>
            </p:cNvPr>
            <p:cNvSpPr txBox="1"/>
            <p:nvPr/>
          </p:nvSpPr>
          <p:spPr>
            <a:xfrm>
              <a:off x="5013540" y="3571290"/>
              <a:ext cx="534046" cy="307777"/>
            </a:xfrm>
            <a:prstGeom prst="rect">
              <a:avLst/>
            </a:prstGeom>
            <a:noFill/>
          </p:spPr>
          <p:txBody>
            <a:bodyPr wrap="square" rtlCol="0">
              <a:spAutoFit/>
            </a:bodyPr>
            <a:lstStyle/>
            <a:p>
              <a:r>
                <a:rPr lang="en-US" sz="1400" dirty="0">
                  <a:latin typeface="Berlin Sans FB" panose="020E0602020502020306" pitchFamily="34" charset="0"/>
                </a:rPr>
                <a:t>YES</a:t>
              </a:r>
              <a:endParaRPr lang="en-GB" sz="1400" dirty="0">
                <a:latin typeface="Berlin Sans FB" panose="020E0602020502020306" pitchFamily="34" charset="0"/>
              </a:endParaRPr>
            </a:p>
          </p:txBody>
        </p:sp>
        <p:sp>
          <p:nvSpPr>
            <p:cNvPr id="14" name="TextBox 13">
              <a:extLst>
                <a:ext uri="{FF2B5EF4-FFF2-40B4-BE49-F238E27FC236}">
                  <a16:creationId xmlns:a16="http://schemas.microsoft.com/office/drawing/2014/main" id="{F492158C-838C-40F7-A83F-B9823D66CEE0}"/>
                </a:ext>
              </a:extLst>
            </p:cNvPr>
            <p:cNvSpPr txBox="1"/>
            <p:nvPr/>
          </p:nvSpPr>
          <p:spPr>
            <a:xfrm>
              <a:off x="5023006" y="4755539"/>
              <a:ext cx="534046" cy="221347"/>
            </a:xfrm>
            <a:prstGeom prst="rect">
              <a:avLst/>
            </a:prstGeom>
            <a:noFill/>
          </p:spPr>
          <p:txBody>
            <a:bodyPr wrap="square" rtlCol="0">
              <a:spAutoFit/>
            </a:bodyPr>
            <a:lstStyle/>
            <a:p>
              <a:r>
                <a:rPr lang="en-US" sz="1400" dirty="0">
                  <a:latin typeface="Berlin Sans FB" panose="020E0602020502020306" pitchFamily="34" charset="0"/>
                </a:rPr>
                <a:t>NO</a:t>
              </a:r>
              <a:endParaRPr lang="en-GB" sz="1400" dirty="0">
                <a:latin typeface="Berlin Sans FB" panose="020E0602020502020306" pitchFamily="34" charset="0"/>
              </a:endParaRPr>
            </a:p>
          </p:txBody>
        </p:sp>
        <p:sp>
          <p:nvSpPr>
            <p:cNvPr id="15" name="Oval 14">
              <a:extLst>
                <a:ext uri="{FF2B5EF4-FFF2-40B4-BE49-F238E27FC236}">
                  <a16:creationId xmlns:a16="http://schemas.microsoft.com/office/drawing/2014/main" id="{2E937229-EA2E-4B81-904D-484CAE5363EF}"/>
                </a:ext>
              </a:extLst>
            </p:cNvPr>
            <p:cNvSpPr/>
            <p:nvPr/>
          </p:nvSpPr>
          <p:spPr>
            <a:xfrm>
              <a:off x="1284610" y="6181679"/>
              <a:ext cx="2061004" cy="489125"/>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latin typeface="Berlin Sans FB" panose="020E0602020502020306" pitchFamily="34" charset="0"/>
                </a:rPr>
                <a:t>END – GO TO EVALUATION</a:t>
              </a:r>
              <a:endParaRPr lang="en-GB" sz="1400" dirty="0">
                <a:solidFill>
                  <a:sysClr val="windowText" lastClr="000000"/>
                </a:solidFill>
                <a:latin typeface="Berlin Sans FB" panose="020E0602020502020306" pitchFamily="34" charset="0"/>
              </a:endParaRPr>
            </a:p>
          </p:txBody>
        </p:sp>
        <p:sp>
          <p:nvSpPr>
            <p:cNvPr id="16" name="Rectangle 15">
              <a:extLst>
                <a:ext uri="{FF2B5EF4-FFF2-40B4-BE49-F238E27FC236}">
                  <a16:creationId xmlns:a16="http://schemas.microsoft.com/office/drawing/2014/main" id="{E64619DE-C278-4833-BB0F-DDFF0AB1B154}"/>
                </a:ext>
              </a:extLst>
            </p:cNvPr>
            <p:cNvSpPr/>
            <p:nvPr/>
          </p:nvSpPr>
          <p:spPr>
            <a:xfrm>
              <a:off x="2539263" y="1961588"/>
              <a:ext cx="1511279" cy="575416"/>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dirty="0">
                  <a:latin typeface="Berlin Sans FB" panose="020E0602020502020306" pitchFamily="34" charset="0"/>
                </a:rPr>
                <a:t>Scan user entered expression</a:t>
              </a:r>
              <a:endParaRPr lang="en-GB" sz="1400" dirty="0">
                <a:latin typeface="Berlin Sans FB" panose="020E0602020502020306" pitchFamily="34" charset="0"/>
              </a:endParaRPr>
            </a:p>
          </p:txBody>
        </p:sp>
        <p:cxnSp>
          <p:nvCxnSpPr>
            <p:cNvPr id="20" name="Straight Arrow Connector 19">
              <a:extLst>
                <a:ext uri="{FF2B5EF4-FFF2-40B4-BE49-F238E27FC236}">
                  <a16:creationId xmlns:a16="http://schemas.microsoft.com/office/drawing/2014/main" id="{30AB412D-7887-4DF9-9916-63851662D2D7}"/>
                </a:ext>
              </a:extLst>
            </p:cNvPr>
            <p:cNvCxnSpPr>
              <a:cxnSpLocks/>
              <a:stCxn id="10" idx="4"/>
              <a:endCxn id="16" idx="0"/>
            </p:cNvCxnSpPr>
            <p:nvPr/>
          </p:nvCxnSpPr>
          <p:spPr>
            <a:xfrm>
              <a:off x="3294903" y="1680769"/>
              <a:ext cx="0" cy="2808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Diamond 22">
              <a:extLst>
                <a:ext uri="{FF2B5EF4-FFF2-40B4-BE49-F238E27FC236}">
                  <a16:creationId xmlns:a16="http://schemas.microsoft.com/office/drawing/2014/main" id="{3DBFC26F-C3E5-4DF6-9DF9-0CDB490374A7}"/>
                </a:ext>
              </a:extLst>
            </p:cNvPr>
            <p:cNvSpPr/>
            <p:nvPr/>
          </p:nvSpPr>
          <p:spPr>
            <a:xfrm>
              <a:off x="324822" y="2819989"/>
              <a:ext cx="1766140" cy="758685"/>
            </a:xfrm>
            <a:prstGeom prst="diamond">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a:latin typeface="Berlin Sans FB" panose="020E0602020502020306" pitchFamily="34" charset="0"/>
                </a:rPr>
                <a:t>Number?</a:t>
              </a:r>
              <a:endParaRPr lang="en-GB" sz="1400" dirty="0">
                <a:latin typeface="Berlin Sans FB" panose="020E0602020502020306" pitchFamily="34" charset="0"/>
              </a:endParaRPr>
            </a:p>
          </p:txBody>
        </p:sp>
        <p:sp>
          <p:nvSpPr>
            <p:cNvPr id="24" name="Diamond 23">
              <a:extLst>
                <a:ext uri="{FF2B5EF4-FFF2-40B4-BE49-F238E27FC236}">
                  <a16:creationId xmlns:a16="http://schemas.microsoft.com/office/drawing/2014/main" id="{05CA407F-9E93-4A63-994A-0C479C270834}"/>
                </a:ext>
              </a:extLst>
            </p:cNvPr>
            <p:cNvSpPr/>
            <p:nvPr/>
          </p:nvSpPr>
          <p:spPr>
            <a:xfrm>
              <a:off x="2335627" y="2825523"/>
              <a:ext cx="1922273" cy="758685"/>
            </a:xfrm>
            <a:prstGeom prst="diamond">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a:latin typeface="Berlin Sans FB" panose="020E0602020502020306" pitchFamily="34" charset="0"/>
                </a:rPr>
                <a:t>Operator?</a:t>
              </a:r>
              <a:endParaRPr lang="en-GB" sz="1400" dirty="0">
                <a:latin typeface="Berlin Sans FB" panose="020E0602020502020306" pitchFamily="34" charset="0"/>
              </a:endParaRPr>
            </a:p>
          </p:txBody>
        </p:sp>
        <p:cxnSp>
          <p:nvCxnSpPr>
            <p:cNvPr id="31" name="Straight Arrow Connector 30">
              <a:extLst>
                <a:ext uri="{FF2B5EF4-FFF2-40B4-BE49-F238E27FC236}">
                  <a16:creationId xmlns:a16="http://schemas.microsoft.com/office/drawing/2014/main" id="{AE460B60-610E-4E7C-BE86-C41B6DF5D00F}"/>
                </a:ext>
              </a:extLst>
            </p:cNvPr>
            <p:cNvCxnSpPr>
              <a:cxnSpLocks/>
              <a:stCxn id="23" idx="3"/>
            </p:cNvCxnSpPr>
            <p:nvPr/>
          </p:nvCxnSpPr>
          <p:spPr>
            <a:xfrm flipV="1">
              <a:off x="2090962" y="2537003"/>
              <a:ext cx="448301" cy="66232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B97704C5-E380-4A1B-86A0-85DEDDB1594C}"/>
                </a:ext>
              </a:extLst>
            </p:cNvPr>
            <p:cNvCxnSpPr>
              <a:cxnSpLocks/>
              <a:stCxn id="11" idx="1"/>
            </p:cNvCxnSpPr>
            <p:nvPr/>
          </p:nvCxnSpPr>
          <p:spPr>
            <a:xfrm flipH="1" flipV="1">
              <a:off x="4048683" y="2537005"/>
              <a:ext cx="459298" cy="6745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Diamond 46">
              <a:extLst>
                <a:ext uri="{FF2B5EF4-FFF2-40B4-BE49-F238E27FC236}">
                  <a16:creationId xmlns:a16="http://schemas.microsoft.com/office/drawing/2014/main" id="{B0869FB8-4868-4888-A370-50F588C6A11F}"/>
                </a:ext>
              </a:extLst>
            </p:cNvPr>
            <p:cNvSpPr/>
            <p:nvPr/>
          </p:nvSpPr>
          <p:spPr>
            <a:xfrm>
              <a:off x="4508492" y="3956190"/>
              <a:ext cx="1922273" cy="698225"/>
            </a:xfrm>
            <a:prstGeom prst="diamond">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a:latin typeface="Berlin Sans FB" panose="020E0602020502020306" pitchFamily="34" charset="0"/>
                </a:rPr>
                <a:t>Left?</a:t>
              </a:r>
              <a:endParaRPr lang="en-GB" sz="1400" dirty="0">
                <a:latin typeface="Berlin Sans FB" panose="020E0602020502020306" pitchFamily="34" charset="0"/>
              </a:endParaRPr>
            </a:p>
          </p:txBody>
        </p:sp>
        <p:sp>
          <p:nvSpPr>
            <p:cNvPr id="48" name="Diamond 47">
              <a:extLst>
                <a:ext uri="{FF2B5EF4-FFF2-40B4-BE49-F238E27FC236}">
                  <a16:creationId xmlns:a16="http://schemas.microsoft.com/office/drawing/2014/main" id="{0D332E6E-FE63-441E-829F-7F0BCBD630EE}"/>
                </a:ext>
              </a:extLst>
            </p:cNvPr>
            <p:cNvSpPr/>
            <p:nvPr/>
          </p:nvSpPr>
          <p:spPr>
            <a:xfrm>
              <a:off x="4507982" y="5091196"/>
              <a:ext cx="1922273" cy="698225"/>
            </a:xfrm>
            <a:prstGeom prst="diamond">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a:latin typeface="Berlin Sans FB" panose="020E0602020502020306" pitchFamily="34" charset="0"/>
                </a:rPr>
                <a:t>Right?</a:t>
              </a:r>
              <a:endParaRPr lang="en-GB" sz="1400" dirty="0">
                <a:latin typeface="Berlin Sans FB" panose="020E0602020502020306" pitchFamily="34" charset="0"/>
              </a:endParaRPr>
            </a:p>
          </p:txBody>
        </p:sp>
        <p:cxnSp>
          <p:nvCxnSpPr>
            <p:cNvPr id="49" name="Straight Arrow Connector 48">
              <a:extLst>
                <a:ext uri="{FF2B5EF4-FFF2-40B4-BE49-F238E27FC236}">
                  <a16:creationId xmlns:a16="http://schemas.microsoft.com/office/drawing/2014/main" id="{FB1A45F9-2F99-4C40-A359-E29BE58BF323}"/>
                </a:ext>
              </a:extLst>
            </p:cNvPr>
            <p:cNvCxnSpPr>
              <a:cxnSpLocks/>
              <a:stCxn id="11" idx="2"/>
              <a:endCxn id="47" idx="0"/>
            </p:cNvCxnSpPr>
            <p:nvPr/>
          </p:nvCxnSpPr>
          <p:spPr>
            <a:xfrm>
              <a:off x="5469119" y="3560657"/>
              <a:ext cx="510" cy="39553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8C5C70A5-EF66-4910-B450-9EDDB68BDDCC}"/>
                </a:ext>
              </a:extLst>
            </p:cNvPr>
            <p:cNvSpPr txBox="1"/>
            <p:nvPr/>
          </p:nvSpPr>
          <p:spPr>
            <a:xfrm>
              <a:off x="4139731" y="4020300"/>
              <a:ext cx="534046" cy="221347"/>
            </a:xfrm>
            <a:prstGeom prst="rect">
              <a:avLst/>
            </a:prstGeom>
            <a:noFill/>
          </p:spPr>
          <p:txBody>
            <a:bodyPr wrap="square" rtlCol="0">
              <a:spAutoFit/>
            </a:bodyPr>
            <a:lstStyle/>
            <a:p>
              <a:r>
                <a:rPr lang="en-US" sz="1400" dirty="0">
                  <a:latin typeface="Berlin Sans FB" panose="020E0602020502020306" pitchFamily="34" charset="0"/>
                </a:rPr>
                <a:t>YES</a:t>
              </a:r>
              <a:endParaRPr lang="en-GB" sz="1400" dirty="0">
                <a:latin typeface="Berlin Sans FB" panose="020E0602020502020306" pitchFamily="34" charset="0"/>
              </a:endParaRPr>
            </a:p>
          </p:txBody>
        </p:sp>
        <p:cxnSp>
          <p:nvCxnSpPr>
            <p:cNvPr id="56" name="Straight Arrow Connector 55">
              <a:extLst>
                <a:ext uri="{FF2B5EF4-FFF2-40B4-BE49-F238E27FC236}">
                  <a16:creationId xmlns:a16="http://schemas.microsoft.com/office/drawing/2014/main" id="{73734B18-F1D6-4085-995C-57426655EAE8}"/>
                </a:ext>
              </a:extLst>
            </p:cNvPr>
            <p:cNvCxnSpPr>
              <a:cxnSpLocks/>
              <a:stCxn id="47" idx="1"/>
              <a:endCxn id="88" idx="3"/>
            </p:cNvCxnSpPr>
            <p:nvPr/>
          </p:nvCxnSpPr>
          <p:spPr>
            <a:xfrm flipH="1">
              <a:off x="4050542" y="4305303"/>
              <a:ext cx="457950" cy="34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642103F0-64EF-40E8-A2B1-C50CA0A806FE}"/>
                </a:ext>
              </a:extLst>
            </p:cNvPr>
            <p:cNvSpPr/>
            <p:nvPr/>
          </p:nvSpPr>
          <p:spPr>
            <a:xfrm>
              <a:off x="4713477" y="6138534"/>
              <a:ext cx="1511279" cy="575416"/>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dirty="0">
                  <a:latin typeface="Berlin Sans FB" panose="020E0602020502020306" pitchFamily="34" charset="0"/>
                </a:rPr>
                <a:t>Pop all elements till the left bracket</a:t>
              </a:r>
              <a:endParaRPr lang="en-GB" sz="1400" dirty="0">
                <a:latin typeface="Berlin Sans FB" panose="020E0602020502020306" pitchFamily="34" charset="0"/>
              </a:endParaRPr>
            </a:p>
          </p:txBody>
        </p:sp>
        <p:sp>
          <p:nvSpPr>
            <p:cNvPr id="62" name="TextBox 61">
              <a:extLst>
                <a:ext uri="{FF2B5EF4-FFF2-40B4-BE49-F238E27FC236}">
                  <a16:creationId xmlns:a16="http://schemas.microsoft.com/office/drawing/2014/main" id="{89613137-1E8E-4E9C-B0C2-701DEF57C886}"/>
                </a:ext>
              </a:extLst>
            </p:cNvPr>
            <p:cNvSpPr txBox="1"/>
            <p:nvPr/>
          </p:nvSpPr>
          <p:spPr>
            <a:xfrm>
              <a:off x="5023006" y="5789421"/>
              <a:ext cx="534046" cy="221347"/>
            </a:xfrm>
            <a:prstGeom prst="rect">
              <a:avLst/>
            </a:prstGeom>
            <a:noFill/>
          </p:spPr>
          <p:txBody>
            <a:bodyPr wrap="square" rtlCol="0">
              <a:spAutoFit/>
            </a:bodyPr>
            <a:lstStyle/>
            <a:p>
              <a:r>
                <a:rPr lang="en-US" sz="1400" dirty="0">
                  <a:latin typeface="Berlin Sans FB" panose="020E0602020502020306" pitchFamily="34" charset="0"/>
                </a:rPr>
                <a:t>YES</a:t>
              </a:r>
              <a:endParaRPr lang="en-GB" sz="1400" dirty="0">
                <a:latin typeface="Berlin Sans FB" panose="020E0602020502020306" pitchFamily="34" charset="0"/>
              </a:endParaRPr>
            </a:p>
          </p:txBody>
        </p:sp>
        <p:cxnSp>
          <p:nvCxnSpPr>
            <p:cNvPr id="63" name="Straight Arrow Connector 62">
              <a:extLst>
                <a:ext uri="{FF2B5EF4-FFF2-40B4-BE49-F238E27FC236}">
                  <a16:creationId xmlns:a16="http://schemas.microsoft.com/office/drawing/2014/main" id="{34B37020-2970-4AB9-B905-A6C61E4132CB}"/>
                </a:ext>
              </a:extLst>
            </p:cNvPr>
            <p:cNvCxnSpPr>
              <a:cxnSpLocks/>
              <a:stCxn id="48" idx="2"/>
              <a:endCxn id="59" idx="0"/>
            </p:cNvCxnSpPr>
            <p:nvPr/>
          </p:nvCxnSpPr>
          <p:spPr>
            <a:xfrm flipH="1">
              <a:off x="5469117" y="5789421"/>
              <a:ext cx="2" cy="34911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Connector: Elbow 67">
              <a:extLst>
                <a:ext uri="{FF2B5EF4-FFF2-40B4-BE49-F238E27FC236}">
                  <a16:creationId xmlns:a16="http://schemas.microsoft.com/office/drawing/2014/main" id="{52878FFC-882C-4F93-897A-7EAEAC58C4DE}"/>
                </a:ext>
              </a:extLst>
            </p:cNvPr>
            <p:cNvCxnSpPr>
              <a:stCxn id="16" idx="3"/>
              <a:endCxn id="11" idx="0"/>
            </p:cNvCxnSpPr>
            <p:nvPr/>
          </p:nvCxnSpPr>
          <p:spPr>
            <a:xfrm>
              <a:off x="4050543" y="2249295"/>
              <a:ext cx="1418576" cy="613137"/>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Connector: Elbow 75">
              <a:extLst>
                <a:ext uri="{FF2B5EF4-FFF2-40B4-BE49-F238E27FC236}">
                  <a16:creationId xmlns:a16="http://schemas.microsoft.com/office/drawing/2014/main" id="{31AC1217-AB92-4F91-B3B2-E19C7F6C4918}"/>
                </a:ext>
              </a:extLst>
            </p:cNvPr>
            <p:cNvCxnSpPr>
              <a:cxnSpLocks/>
              <a:stCxn id="16" idx="1"/>
              <a:endCxn id="23" idx="0"/>
            </p:cNvCxnSpPr>
            <p:nvPr/>
          </p:nvCxnSpPr>
          <p:spPr>
            <a:xfrm rot="10800000" flipV="1">
              <a:off x="1207893" y="2249295"/>
              <a:ext cx="1331371" cy="570694"/>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BB9D172A-F530-41A1-8723-52CC262B6E80}"/>
                </a:ext>
              </a:extLst>
            </p:cNvPr>
            <p:cNvSpPr txBox="1"/>
            <p:nvPr/>
          </p:nvSpPr>
          <p:spPr>
            <a:xfrm>
              <a:off x="1207891" y="3650939"/>
              <a:ext cx="534046" cy="221347"/>
            </a:xfrm>
            <a:prstGeom prst="rect">
              <a:avLst/>
            </a:prstGeom>
            <a:noFill/>
          </p:spPr>
          <p:txBody>
            <a:bodyPr wrap="square" rtlCol="0">
              <a:spAutoFit/>
            </a:bodyPr>
            <a:lstStyle/>
            <a:p>
              <a:r>
                <a:rPr lang="en-US" sz="1400" dirty="0">
                  <a:latin typeface="Berlin Sans FB" panose="020E0602020502020306" pitchFamily="34" charset="0"/>
                </a:rPr>
                <a:t>YES</a:t>
              </a:r>
              <a:endParaRPr lang="en-GB" sz="1400" dirty="0">
                <a:latin typeface="Berlin Sans FB" panose="020E0602020502020306" pitchFamily="34" charset="0"/>
              </a:endParaRPr>
            </a:p>
          </p:txBody>
        </p:sp>
        <p:cxnSp>
          <p:nvCxnSpPr>
            <p:cNvPr id="82" name="Straight Arrow Connector 81">
              <a:extLst>
                <a:ext uri="{FF2B5EF4-FFF2-40B4-BE49-F238E27FC236}">
                  <a16:creationId xmlns:a16="http://schemas.microsoft.com/office/drawing/2014/main" id="{0402C6C9-1633-43FB-A7E1-6498F5639768}"/>
                </a:ext>
              </a:extLst>
            </p:cNvPr>
            <p:cNvCxnSpPr>
              <a:cxnSpLocks/>
              <a:stCxn id="23" idx="2"/>
              <a:endCxn id="83" idx="0"/>
            </p:cNvCxnSpPr>
            <p:nvPr/>
          </p:nvCxnSpPr>
          <p:spPr>
            <a:xfrm flipH="1">
              <a:off x="1207892" y="3578674"/>
              <a:ext cx="1" cy="49251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3" name="Rectangle 82">
              <a:extLst>
                <a:ext uri="{FF2B5EF4-FFF2-40B4-BE49-F238E27FC236}">
                  <a16:creationId xmlns:a16="http://schemas.microsoft.com/office/drawing/2014/main" id="{2FB5E469-FD74-4F87-9BF2-30C25975AA3B}"/>
                </a:ext>
              </a:extLst>
            </p:cNvPr>
            <p:cNvSpPr/>
            <p:nvPr/>
          </p:nvSpPr>
          <p:spPr>
            <a:xfrm>
              <a:off x="452252" y="4071191"/>
              <a:ext cx="1511279" cy="575416"/>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dirty="0">
                  <a:latin typeface="Berlin Sans FB" panose="020E0602020502020306" pitchFamily="34" charset="0"/>
                </a:rPr>
                <a:t>Add to postfix expression</a:t>
              </a:r>
              <a:endParaRPr lang="en-GB" sz="1400" dirty="0">
                <a:latin typeface="Berlin Sans FB" panose="020E0602020502020306" pitchFamily="34" charset="0"/>
              </a:endParaRPr>
            </a:p>
          </p:txBody>
        </p:sp>
        <p:sp>
          <p:nvSpPr>
            <p:cNvPr id="86" name="TextBox 85">
              <a:extLst>
                <a:ext uri="{FF2B5EF4-FFF2-40B4-BE49-F238E27FC236}">
                  <a16:creationId xmlns:a16="http://schemas.microsoft.com/office/drawing/2014/main" id="{E9A4EACE-EDE1-4A04-ABEE-F14B95D772D2}"/>
                </a:ext>
              </a:extLst>
            </p:cNvPr>
            <p:cNvSpPr txBox="1"/>
            <p:nvPr/>
          </p:nvSpPr>
          <p:spPr>
            <a:xfrm>
              <a:off x="3294903" y="3693675"/>
              <a:ext cx="534046" cy="221347"/>
            </a:xfrm>
            <a:prstGeom prst="rect">
              <a:avLst/>
            </a:prstGeom>
            <a:noFill/>
          </p:spPr>
          <p:txBody>
            <a:bodyPr wrap="square" rtlCol="0">
              <a:spAutoFit/>
            </a:bodyPr>
            <a:lstStyle/>
            <a:p>
              <a:r>
                <a:rPr lang="en-US" sz="1400" dirty="0">
                  <a:latin typeface="Berlin Sans FB" panose="020E0602020502020306" pitchFamily="34" charset="0"/>
                </a:rPr>
                <a:t>YES</a:t>
              </a:r>
              <a:endParaRPr lang="en-GB" sz="1400" dirty="0">
                <a:latin typeface="Berlin Sans FB" panose="020E0602020502020306" pitchFamily="34" charset="0"/>
              </a:endParaRPr>
            </a:p>
          </p:txBody>
        </p:sp>
        <p:cxnSp>
          <p:nvCxnSpPr>
            <p:cNvPr id="87" name="Straight Arrow Connector 86">
              <a:extLst>
                <a:ext uri="{FF2B5EF4-FFF2-40B4-BE49-F238E27FC236}">
                  <a16:creationId xmlns:a16="http://schemas.microsoft.com/office/drawing/2014/main" id="{DC7AF434-EC25-4E40-9F48-83E54997B485}"/>
                </a:ext>
              </a:extLst>
            </p:cNvPr>
            <p:cNvCxnSpPr>
              <a:cxnSpLocks/>
              <a:stCxn id="24" idx="2"/>
              <a:endCxn id="88" idx="0"/>
            </p:cNvCxnSpPr>
            <p:nvPr/>
          </p:nvCxnSpPr>
          <p:spPr>
            <a:xfrm flipH="1">
              <a:off x="3294903" y="3584208"/>
              <a:ext cx="1861" cy="43688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Rectangle 87">
              <a:extLst>
                <a:ext uri="{FF2B5EF4-FFF2-40B4-BE49-F238E27FC236}">
                  <a16:creationId xmlns:a16="http://schemas.microsoft.com/office/drawing/2014/main" id="{1C17752D-5B82-4AF6-90EC-91EB382B6348}"/>
                </a:ext>
              </a:extLst>
            </p:cNvPr>
            <p:cNvSpPr/>
            <p:nvPr/>
          </p:nvSpPr>
          <p:spPr>
            <a:xfrm>
              <a:off x="2539263" y="4021088"/>
              <a:ext cx="1511279" cy="575416"/>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dirty="0">
                  <a:latin typeface="Berlin Sans FB" panose="020E0602020502020306" pitchFamily="34" charset="0"/>
                </a:rPr>
                <a:t>Push to stack (pop based on hierarchy)</a:t>
              </a:r>
              <a:endParaRPr lang="en-GB" sz="1400" dirty="0">
                <a:latin typeface="Berlin Sans FB" panose="020E0602020502020306" pitchFamily="34" charset="0"/>
              </a:endParaRPr>
            </a:p>
          </p:txBody>
        </p:sp>
        <p:sp>
          <p:nvSpPr>
            <p:cNvPr id="90" name="TextBox 89">
              <a:extLst>
                <a:ext uri="{FF2B5EF4-FFF2-40B4-BE49-F238E27FC236}">
                  <a16:creationId xmlns:a16="http://schemas.microsoft.com/office/drawing/2014/main" id="{56DED280-1DB4-4E20-8FE5-EEC7E70066E6}"/>
                </a:ext>
              </a:extLst>
            </p:cNvPr>
            <p:cNvSpPr txBox="1"/>
            <p:nvPr/>
          </p:nvSpPr>
          <p:spPr>
            <a:xfrm>
              <a:off x="4259248" y="2681263"/>
              <a:ext cx="534046" cy="221347"/>
            </a:xfrm>
            <a:prstGeom prst="rect">
              <a:avLst/>
            </a:prstGeom>
            <a:noFill/>
          </p:spPr>
          <p:txBody>
            <a:bodyPr wrap="square" rtlCol="0">
              <a:spAutoFit/>
            </a:bodyPr>
            <a:lstStyle/>
            <a:p>
              <a:r>
                <a:rPr lang="en-US" sz="1400" dirty="0">
                  <a:latin typeface="Berlin Sans FB" panose="020E0602020502020306" pitchFamily="34" charset="0"/>
                </a:rPr>
                <a:t>NO</a:t>
              </a:r>
              <a:endParaRPr lang="en-GB" sz="1400" dirty="0">
                <a:latin typeface="Berlin Sans FB" panose="020E0602020502020306" pitchFamily="34" charset="0"/>
              </a:endParaRPr>
            </a:p>
          </p:txBody>
        </p:sp>
        <p:sp>
          <p:nvSpPr>
            <p:cNvPr id="91" name="TextBox 90">
              <a:extLst>
                <a:ext uri="{FF2B5EF4-FFF2-40B4-BE49-F238E27FC236}">
                  <a16:creationId xmlns:a16="http://schemas.microsoft.com/office/drawing/2014/main" id="{7469E8F4-DB43-4FF4-A36C-54664C04CC98}"/>
                </a:ext>
              </a:extLst>
            </p:cNvPr>
            <p:cNvSpPr txBox="1"/>
            <p:nvPr/>
          </p:nvSpPr>
          <p:spPr>
            <a:xfrm>
              <a:off x="1999181" y="2681263"/>
              <a:ext cx="534046" cy="221347"/>
            </a:xfrm>
            <a:prstGeom prst="rect">
              <a:avLst/>
            </a:prstGeom>
            <a:noFill/>
          </p:spPr>
          <p:txBody>
            <a:bodyPr wrap="square" rtlCol="0">
              <a:spAutoFit/>
            </a:bodyPr>
            <a:lstStyle/>
            <a:p>
              <a:r>
                <a:rPr lang="en-US" sz="1400" dirty="0">
                  <a:latin typeface="Berlin Sans FB" panose="020E0602020502020306" pitchFamily="34" charset="0"/>
                </a:rPr>
                <a:t>NO</a:t>
              </a:r>
              <a:endParaRPr lang="en-GB" dirty="0">
                <a:latin typeface="Berlin Sans FB" panose="020E0602020502020306" pitchFamily="34" charset="0"/>
              </a:endParaRPr>
            </a:p>
          </p:txBody>
        </p:sp>
        <p:cxnSp>
          <p:nvCxnSpPr>
            <p:cNvPr id="96" name="Straight Arrow Connector 95">
              <a:extLst>
                <a:ext uri="{FF2B5EF4-FFF2-40B4-BE49-F238E27FC236}">
                  <a16:creationId xmlns:a16="http://schemas.microsoft.com/office/drawing/2014/main" id="{F4442FAB-A459-49D3-99F7-BB3F9ED09EFC}"/>
                </a:ext>
              </a:extLst>
            </p:cNvPr>
            <p:cNvCxnSpPr>
              <a:cxnSpLocks/>
              <a:stCxn id="47" idx="2"/>
              <a:endCxn id="48" idx="0"/>
            </p:cNvCxnSpPr>
            <p:nvPr/>
          </p:nvCxnSpPr>
          <p:spPr>
            <a:xfrm flipH="1">
              <a:off x="5469119" y="4654415"/>
              <a:ext cx="510" cy="436781"/>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19A8AAD0-CAF8-449C-9B2F-B7BAB2456F88}"/>
                </a:ext>
              </a:extLst>
            </p:cNvPr>
            <p:cNvCxnSpPr>
              <a:cxnSpLocks/>
              <a:stCxn id="83" idx="2"/>
              <a:endCxn id="15" idx="1"/>
            </p:cNvCxnSpPr>
            <p:nvPr/>
          </p:nvCxnSpPr>
          <p:spPr>
            <a:xfrm>
              <a:off x="1207892" y="4646607"/>
              <a:ext cx="378545" cy="160670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803C581C-AC9C-4849-8FC2-EC48BEACEED7}"/>
                </a:ext>
              </a:extLst>
            </p:cNvPr>
            <p:cNvCxnSpPr>
              <a:cxnSpLocks/>
              <a:stCxn id="88" idx="2"/>
              <a:endCxn id="15" idx="7"/>
            </p:cNvCxnSpPr>
            <p:nvPr/>
          </p:nvCxnSpPr>
          <p:spPr>
            <a:xfrm flipH="1">
              <a:off x="3043787" y="4596504"/>
              <a:ext cx="251116" cy="16568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AF1A96FF-9A92-4DE9-9F97-6D77EC354582}"/>
                </a:ext>
              </a:extLst>
            </p:cNvPr>
            <p:cNvCxnSpPr>
              <a:cxnSpLocks/>
              <a:stCxn id="59" idx="1"/>
              <a:endCxn id="15" idx="6"/>
            </p:cNvCxnSpPr>
            <p:nvPr/>
          </p:nvCxnSpPr>
          <p:spPr>
            <a:xfrm flipH="1">
              <a:off x="3345614" y="6426242"/>
              <a:ext cx="13678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716735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AA13A-3E29-4A8E-AE59-FFC44E984CDE}"/>
              </a:ext>
            </a:extLst>
          </p:cNvPr>
          <p:cNvSpPr>
            <a:spLocks noGrp="1"/>
          </p:cNvSpPr>
          <p:nvPr>
            <p:ph type="title"/>
          </p:nvPr>
        </p:nvSpPr>
        <p:spPr>
          <a:xfrm>
            <a:off x="685801" y="96034"/>
            <a:ext cx="10131425" cy="1456267"/>
          </a:xfrm>
        </p:spPr>
        <p:txBody>
          <a:bodyPr>
            <a:normAutofit/>
          </a:bodyPr>
          <a:lstStyle/>
          <a:p>
            <a:pPr algn="ctr"/>
            <a:r>
              <a:rPr lang="en-US" sz="4000" dirty="0">
                <a:latin typeface="Berlin Sans FB" panose="020E0602020502020306" pitchFamily="34" charset="0"/>
              </a:rPr>
              <a:t>MATH FUNCTIONS</a:t>
            </a:r>
            <a:endParaRPr lang="en-GB" sz="4000" dirty="0">
              <a:latin typeface="Berlin Sans FB" panose="020E0602020502020306" pitchFamily="34" charset="0"/>
            </a:endParaRPr>
          </a:p>
        </p:txBody>
      </p:sp>
      <p:sp>
        <p:nvSpPr>
          <p:cNvPr id="4" name="Rectangle 3">
            <a:extLst>
              <a:ext uri="{FF2B5EF4-FFF2-40B4-BE49-F238E27FC236}">
                <a16:creationId xmlns:a16="http://schemas.microsoft.com/office/drawing/2014/main" id="{83F899E8-2DA8-4920-80F2-DB238C019B1E}"/>
              </a:ext>
            </a:extLst>
          </p:cNvPr>
          <p:cNvSpPr/>
          <p:nvPr/>
        </p:nvSpPr>
        <p:spPr>
          <a:xfrm>
            <a:off x="1695447" y="4117494"/>
            <a:ext cx="1842655" cy="800101"/>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erlin Sans FB" panose="020E0602020502020306" pitchFamily="34" charset="0"/>
              </a:rPr>
              <a:t>Check character in the expression</a:t>
            </a:r>
            <a:endParaRPr lang="en-GB" dirty="0">
              <a:latin typeface="Berlin Sans FB" panose="020E0602020502020306" pitchFamily="34" charset="0"/>
            </a:endParaRPr>
          </a:p>
        </p:txBody>
      </p:sp>
      <p:sp>
        <p:nvSpPr>
          <p:cNvPr id="5" name="Rectangle 4">
            <a:extLst>
              <a:ext uri="{FF2B5EF4-FFF2-40B4-BE49-F238E27FC236}">
                <a16:creationId xmlns:a16="http://schemas.microsoft.com/office/drawing/2014/main" id="{45035DF9-4204-4727-92D9-70B55EB59A6B}"/>
              </a:ext>
            </a:extLst>
          </p:cNvPr>
          <p:cNvSpPr/>
          <p:nvPr/>
        </p:nvSpPr>
        <p:spPr>
          <a:xfrm>
            <a:off x="1695447" y="2834898"/>
            <a:ext cx="1842655" cy="800100"/>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erlin Sans FB" panose="020E0602020502020306" pitchFamily="34" charset="0"/>
              </a:rPr>
              <a:t>User enters an expression</a:t>
            </a:r>
            <a:endParaRPr lang="en-GB" dirty="0">
              <a:latin typeface="Berlin Sans FB" panose="020E0602020502020306" pitchFamily="34" charset="0"/>
            </a:endParaRPr>
          </a:p>
        </p:txBody>
      </p:sp>
      <p:sp>
        <p:nvSpPr>
          <p:cNvPr id="6" name="Oval 5">
            <a:extLst>
              <a:ext uri="{FF2B5EF4-FFF2-40B4-BE49-F238E27FC236}">
                <a16:creationId xmlns:a16="http://schemas.microsoft.com/office/drawing/2014/main" id="{A95C2895-EA7E-4B36-B1EF-C51F8723A1A6}"/>
              </a:ext>
            </a:extLst>
          </p:cNvPr>
          <p:cNvSpPr/>
          <p:nvPr/>
        </p:nvSpPr>
        <p:spPr>
          <a:xfrm>
            <a:off x="1695448" y="1552301"/>
            <a:ext cx="1842655" cy="8001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Berlin Sans FB" panose="020E0602020502020306" pitchFamily="34" charset="0"/>
              </a:rPr>
              <a:t>START</a:t>
            </a:r>
            <a:endParaRPr lang="en-GB" dirty="0">
              <a:solidFill>
                <a:sysClr val="windowText" lastClr="000000"/>
              </a:solidFill>
              <a:latin typeface="Berlin Sans FB" panose="020E0602020502020306" pitchFamily="34" charset="0"/>
            </a:endParaRPr>
          </a:p>
        </p:txBody>
      </p:sp>
      <p:sp>
        <p:nvSpPr>
          <p:cNvPr id="7" name="Diamond 6">
            <a:extLst>
              <a:ext uri="{FF2B5EF4-FFF2-40B4-BE49-F238E27FC236}">
                <a16:creationId xmlns:a16="http://schemas.microsoft.com/office/drawing/2014/main" id="{C57974F1-467D-4CF6-A94C-AA5D6B86370B}"/>
              </a:ext>
            </a:extLst>
          </p:cNvPr>
          <p:cNvSpPr/>
          <p:nvPr/>
        </p:nvSpPr>
        <p:spPr>
          <a:xfrm>
            <a:off x="1106628" y="5400091"/>
            <a:ext cx="3020291" cy="899383"/>
          </a:xfrm>
          <a:prstGeom prst="diamond">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latin typeface="Berlin Sans FB" panose="020E0602020502020306" pitchFamily="34" charset="0"/>
              </a:rPr>
              <a:t>Alphabetical?</a:t>
            </a:r>
            <a:endParaRPr lang="en-GB" dirty="0">
              <a:latin typeface="Berlin Sans FB" panose="020E0602020502020306" pitchFamily="34" charset="0"/>
            </a:endParaRPr>
          </a:p>
        </p:txBody>
      </p:sp>
      <p:sp>
        <p:nvSpPr>
          <p:cNvPr id="9" name="Diamond 8">
            <a:extLst>
              <a:ext uri="{FF2B5EF4-FFF2-40B4-BE49-F238E27FC236}">
                <a16:creationId xmlns:a16="http://schemas.microsoft.com/office/drawing/2014/main" id="{AF412241-CBE3-4F11-8AF4-FCB92E0F2901}"/>
              </a:ext>
            </a:extLst>
          </p:cNvPr>
          <p:cNvSpPr/>
          <p:nvPr/>
        </p:nvSpPr>
        <p:spPr>
          <a:xfrm>
            <a:off x="4457039" y="4114488"/>
            <a:ext cx="3020291" cy="899383"/>
          </a:xfrm>
          <a:prstGeom prst="diamond">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latin typeface="Berlin Sans FB" panose="020E0602020502020306" pitchFamily="34" charset="0"/>
              </a:rPr>
              <a:t>Word built?</a:t>
            </a:r>
            <a:endParaRPr lang="en-GB" dirty="0">
              <a:latin typeface="Berlin Sans FB" panose="020E0602020502020306" pitchFamily="34" charset="0"/>
            </a:endParaRPr>
          </a:p>
        </p:txBody>
      </p:sp>
      <p:sp>
        <p:nvSpPr>
          <p:cNvPr id="10" name="Rectangle 9">
            <a:extLst>
              <a:ext uri="{FF2B5EF4-FFF2-40B4-BE49-F238E27FC236}">
                <a16:creationId xmlns:a16="http://schemas.microsoft.com/office/drawing/2014/main" id="{7E97F1BF-C43C-4AA3-AC7C-14702D13AE11}"/>
              </a:ext>
            </a:extLst>
          </p:cNvPr>
          <p:cNvSpPr/>
          <p:nvPr/>
        </p:nvSpPr>
        <p:spPr>
          <a:xfrm>
            <a:off x="5045859" y="5443954"/>
            <a:ext cx="1842655" cy="800100"/>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erlin Sans FB" panose="020E0602020502020306" pitchFamily="34" charset="0"/>
              </a:rPr>
              <a:t>Build up “word”</a:t>
            </a:r>
            <a:endParaRPr lang="en-GB" dirty="0">
              <a:latin typeface="Berlin Sans FB" panose="020E0602020502020306" pitchFamily="34" charset="0"/>
            </a:endParaRPr>
          </a:p>
        </p:txBody>
      </p:sp>
      <p:sp>
        <p:nvSpPr>
          <p:cNvPr id="11" name="Diamond 10">
            <a:extLst>
              <a:ext uri="{FF2B5EF4-FFF2-40B4-BE49-F238E27FC236}">
                <a16:creationId xmlns:a16="http://schemas.microsoft.com/office/drawing/2014/main" id="{D8293292-9BF0-4377-8531-4C60AB005A6D}"/>
              </a:ext>
            </a:extLst>
          </p:cNvPr>
          <p:cNvSpPr/>
          <p:nvPr/>
        </p:nvSpPr>
        <p:spPr>
          <a:xfrm>
            <a:off x="4457037" y="2796314"/>
            <a:ext cx="3020291" cy="899383"/>
          </a:xfrm>
          <a:prstGeom prst="diamond">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latin typeface="Berlin Sans FB" panose="020E0602020502020306" pitchFamily="34" charset="0"/>
              </a:rPr>
              <a:t>Word in operators?</a:t>
            </a:r>
            <a:endParaRPr lang="en-GB" dirty="0">
              <a:latin typeface="Berlin Sans FB" panose="020E0602020502020306" pitchFamily="34" charset="0"/>
            </a:endParaRPr>
          </a:p>
        </p:txBody>
      </p:sp>
      <p:cxnSp>
        <p:nvCxnSpPr>
          <p:cNvPr id="13" name="Straight Arrow Connector 12">
            <a:extLst>
              <a:ext uri="{FF2B5EF4-FFF2-40B4-BE49-F238E27FC236}">
                <a16:creationId xmlns:a16="http://schemas.microsoft.com/office/drawing/2014/main" id="{A564FE70-1B04-4FBF-8761-3437B9B3F170}"/>
              </a:ext>
            </a:extLst>
          </p:cNvPr>
          <p:cNvCxnSpPr>
            <a:stCxn id="6" idx="4"/>
            <a:endCxn id="5" idx="0"/>
          </p:cNvCxnSpPr>
          <p:nvPr/>
        </p:nvCxnSpPr>
        <p:spPr>
          <a:xfrm flipH="1">
            <a:off x="2616775" y="2352401"/>
            <a:ext cx="1" cy="482497"/>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8ECC55D4-9394-4687-82B2-5644B529E685}"/>
              </a:ext>
            </a:extLst>
          </p:cNvPr>
          <p:cNvCxnSpPr>
            <a:stCxn id="5" idx="2"/>
            <a:endCxn id="4" idx="0"/>
          </p:cNvCxnSpPr>
          <p:nvPr/>
        </p:nvCxnSpPr>
        <p:spPr>
          <a:xfrm>
            <a:off x="2616775" y="3634998"/>
            <a:ext cx="0" cy="482496"/>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8FB46801-DA0D-4496-8A16-34B71D71E048}"/>
              </a:ext>
            </a:extLst>
          </p:cNvPr>
          <p:cNvCxnSpPr>
            <a:cxnSpLocks/>
            <a:stCxn id="4" idx="2"/>
            <a:endCxn id="7" idx="0"/>
          </p:cNvCxnSpPr>
          <p:nvPr/>
        </p:nvCxnSpPr>
        <p:spPr>
          <a:xfrm flipH="1">
            <a:off x="2616774" y="4917595"/>
            <a:ext cx="1" cy="48249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5FE151A-E641-4C33-AF26-8C89F40605F6}"/>
              </a:ext>
            </a:extLst>
          </p:cNvPr>
          <p:cNvCxnSpPr>
            <a:cxnSpLocks/>
            <a:stCxn id="7" idx="3"/>
            <a:endCxn id="10" idx="1"/>
          </p:cNvCxnSpPr>
          <p:nvPr/>
        </p:nvCxnSpPr>
        <p:spPr>
          <a:xfrm flipV="1">
            <a:off x="4126919" y="5844004"/>
            <a:ext cx="918940" cy="577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06D4754-5A5C-4512-B382-C27F0777B63B}"/>
              </a:ext>
            </a:extLst>
          </p:cNvPr>
          <p:cNvCxnSpPr>
            <a:cxnSpLocks/>
            <a:stCxn id="10" idx="0"/>
            <a:endCxn id="9" idx="2"/>
          </p:cNvCxnSpPr>
          <p:nvPr/>
        </p:nvCxnSpPr>
        <p:spPr>
          <a:xfrm flipH="1" flipV="1">
            <a:off x="5967185" y="5013871"/>
            <a:ext cx="2" cy="43008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F4D49FA-8F96-4D14-AE8E-EE58DD4BB420}"/>
              </a:ext>
            </a:extLst>
          </p:cNvPr>
          <p:cNvCxnSpPr>
            <a:stCxn id="9" idx="0"/>
            <a:endCxn id="11" idx="2"/>
          </p:cNvCxnSpPr>
          <p:nvPr/>
        </p:nvCxnSpPr>
        <p:spPr>
          <a:xfrm flipH="1" flipV="1">
            <a:off x="5967183" y="3695697"/>
            <a:ext cx="2" cy="41879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38E8EB1A-E787-4640-B072-6F2D943113F9}"/>
              </a:ext>
            </a:extLst>
          </p:cNvPr>
          <p:cNvCxnSpPr>
            <a:cxnSpLocks/>
            <a:stCxn id="7" idx="1"/>
            <a:endCxn id="4" idx="1"/>
          </p:cNvCxnSpPr>
          <p:nvPr/>
        </p:nvCxnSpPr>
        <p:spPr>
          <a:xfrm rot="10800000" flipH="1">
            <a:off x="1106627" y="4517545"/>
            <a:ext cx="588819" cy="1332238"/>
          </a:xfrm>
          <a:prstGeom prst="bentConnector3">
            <a:avLst>
              <a:gd name="adj1" fmla="val -74117"/>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5755AEE0-517C-4046-A238-65B473C7BD72}"/>
              </a:ext>
            </a:extLst>
          </p:cNvPr>
          <p:cNvCxnSpPr>
            <a:cxnSpLocks/>
            <a:stCxn id="9" idx="3"/>
            <a:endCxn id="10" idx="3"/>
          </p:cNvCxnSpPr>
          <p:nvPr/>
        </p:nvCxnSpPr>
        <p:spPr>
          <a:xfrm flipH="1">
            <a:off x="6888514" y="4564180"/>
            <a:ext cx="588816" cy="1279824"/>
          </a:xfrm>
          <a:prstGeom prst="bentConnector3">
            <a:avLst>
              <a:gd name="adj1" fmla="val -71765"/>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A2612F54-C62D-4456-9858-404632803112}"/>
              </a:ext>
            </a:extLst>
          </p:cNvPr>
          <p:cNvSpPr/>
          <p:nvPr/>
        </p:nvSpPr>
        <p:spPr>
          <a:xfrm>
            <a:off x="5045856" y="1552301"/>
            <a:ext cx="1842655" cy="800100"/>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erlin Sans FB" panose="020E0602020502020306" pitchFamily="34" charset="0"/>
              </a:rPr>
              <a:t>Replace word with relevant operator</a:t>
            </a:r>
            <a:endParaRPr lang="en-GB" dirty="0">
              <a:latin typeface="Berlin Sans FB" panose="020E0602020502020306" pitchFamily="34" charset="0"/>
            </a:endParaRPr>
          </a:p>
        </p:txBody>
      </p:sp>
      <p:sp>
        <p:nvSpPr>
          <p:cNvPr id="31" name="Rectangle 30">
            <a:extLst>
              <a:ext uri="{FF2B5EF4-FFF2-40B4-BE49-F238E27FC236}">
                <a16:creationId xmlns:a16="http://schemas.microsoft.com/office/drawing/2014/main" id="{29E3DD96-0989-4CC1-BAF8-8C78DC5FA428}"/>
              </a:ext>
            </a:extLst>
          </p:cNvPr>
          <p:cNvSpPr/>
          <p:nvPr/>
        </p:nvSpPr>
        <p:spPr>
          <a:xfrm>
            <a:off x="8626454" y="2845955"/>
            <a:ext cx="1842655" cy="800100"/>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erlin Sans FB" panose="020E0602020502020306" pitchFamily="34" charset="0"/>
              </a:rPr>
              <a:t>Word is the name of a variable</a:t>
            </a:r>
            <a:endParaRPr lang="en-GB" dirty="0">
              <a:latin typeface="Berlin Sans FB" panose="020E0602020502020306" pitchFamily="34" charset="0"/>
            </a:endParaRPr>
          </a:p>
        </p:txBody>
      </p:sp>
      <p:cxnSp>
        <p:nvCxnSpPr>
          <p:cNvPr id="33" name="Straight Arrow Connector 32">
            <a:extLst>
              <a:ext uri="{FF2B5EF4-FFF2-40B4-BE49-F238E27FC236}">
                <a16:creationId xmlns:a16="http://schemas.microsoft.com/office/drawing/2014/main" id="{4AFA20D8-4A57-4027-9461-CB7C7367E101}"/>
              </a:ext>
            </a:extLst>
          </p:cNvPr>
          <p:cNvCxnSpPr>
            <a:stCxn id="11" idx="0"/>
            <a:endCxn id="30" idx="2"/>
          </p:cNvCxnSpPr>
          <p:nvPr/>
        </p:nvCxnSpPr>
        <p:spPr>
          <a:xfrm flipV="1">
            <a:off x="5967183" y="2352401"/>
            <a:ext cx="1" cy="44391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E61EA655-FB1E-412B-8DF5-ED1CFB582775}"/>
              </a:ext>
            </a:extLst>
          </p:cNvPr>
          <p:cNvCxnSpPr>
            <a:stCxn id="11" idx="3"/>
            <a:endCxn id="31" idx="1"/>
          </p:cNvCxnSpPr>
          <p:nvPr/>
        </p:nvCxnSpPr>
        <p:spPr>
          <a:xfrm flipV="1">
            <a:off x="7477328" y="3246005"/>
            <a:ext cx="1149126"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5934B621-3663-43E4-8B2D-8BFF2ADA7397}"/>
              </a:ext>
            </a:extLst>
          </p:cNvPr>
          <p:cNvSpPr txBox="1"/>
          <p:nvPr/>
        </p:nvSpPr>
        <p:spPr>
          <a:xfrm>
            <a:off x="4317426" y="5413921"/>
            <a:ext cx="651145" cy="369332"/>
          </a:xfrm>
          <a:prstGeom prst="rect">
            <a:avLst/>
          </a:prstGeom>
          <a:noFill/>
        </p:spPr>
        <p:txBody>
          <a:bodyPr wrap="square" rtlCol="0">
            <a:spAutoFit/>
          </a:bodyPr>
          <a:lstStyle/>
          <a:p>
            <a:r>
              <a:rPr lang="en-US" dirty="0">
                <a:latin typeface="Berlin Sans FB" panose="020E0602020502020306" pitchFamily="34" charset="0"/>
              </a:rPr>
              <a:t>YES</a:t>
            </a:r>
            <a:endParaRPr lang="en-GB" dirty="0">
              <a:latin typeface="Berlin Sans FB" panose="020E0602020502020306" pitchFamily="34" charset="0"/>
            </a:endParaRPr>
          </a:p>
        </p:txBody>
      </p:sp>
      <p:sp>
        <p:nvSpPr>
          <p:cNvPr id="49" name="TextBox 48">
            <a:extLst>
              <a:ext uri="{FF2B5EF4-FFF2-40B4-BE49-F238E27FC236}">
                <a16:creationId xmlns:a16="http://schemas.microsoft.com/office/drawing/2014/main" id="{D32EC9DB-AB3A-44CB-963F-6F2AC8FD7081}"/>
              </a:ext>
            </a:extLst>
          </p:cNvPr>
          <p:cNvSpPr txBox="1"/>
          <p:nvPr/>
        </p:nvSpPr>
        <p:spPr>
          <a:xfrm>
            <a:off x="685801" y="5415151"/>
            <a:ext cx="651145" cy="369332"/>
          </a:xfrm>
          <a:prstGeom prst="rect">
            <a:avLst/>
          </a:prstGeom>
          <a:noFill/>
        </p:spPr>
        <p:txBody>
          <a:bodyPr wrap="square" rtlCol="0">
            <a:spAutoFit/>
          </a:bodyPr>
          <a:lstStyle/>
          <a:p>
            <a:r>
              <a:rPr lang="en-US" dirty="0">
                <a:latin typeface="Berlin Sans FB" panose="020E0602020502020306" pitchFamily="34" charset="0"/>
              </a:rPr>
              <a:t>NO</a:t>
            </a:r>
            <a:endParaRPr lang="en-GB" dirty="0">
              <a:latin typeface="Berlin Sans FB" panose="020E0602020502020306" pitchFamily="34" charset="0"/>
            </a:endParaRPr>
          </a:p>
        </p:txBody>
      </p:sp>
      <p:sp>
        <p:nvSpPr>
          <p:cNvPr id="50" name="TextBox 49">
            <a:extLst>
              <a:ext uri="{FF2B5EF4-FFF2-40B4-BE49-F238E27FC236}">
                <a16:creationId xmlns:a16="http://schemas.microsoft.com/office/drawing/2014/main" id="{892FFADF-CE64-48FF-80B3-7347ECBBEB05}"/>
              </a:ext>
            </a:extLst>
          </p:cNvPr>
          <p:cNvSpPr txBox="1"/>
          <p:nvPr/>
        </p:nvSpPr>
        <p:spPr>
          <a:xfrm>
            <a:off x="6029530" y="3745156"/>
            <a:ext cx="651145" cy="369332"/>
          </a:xfrm>
          <a:prstGeom prst="rect">
            <a:avLst/>
          </a:prstGeom>
          <a:noFill/>
        </p:spPr>
        <p:txBody>
          <a:bodyPr wrap="square" rtlCol="0">
            <a:spAutoFit/>
          </a:bodyPr>
          <a:lstStyle/>
          <a:p>
            <a:r>
              <a:rPr lang="en-US" dirty="0">
                <a:latin typeface="Berlin Sans FB" panose="020E0602020502020306" pitchFamily="34" charset="0"/>
              </a:rPr>
              <a:t>YES</a:t>
            </a:r>
            <a:endParaRPr lang="en-GB" dirty="0">
              <a:latin typeface="Berlin Sans FB" panose="020E0602020502020306" pitchFamily="34" charset="0"/>
            </a:endParaRPr>
          </a:p>
        </p:txBody>
      </p:sp>
      <p:sp>
        <p:nvSpPr>
          <p:cNvPr id="51" name="TextBox 50">
            <a:extLst>
              <a:ext uri="{FF2B5EF4-FFF2-40B4-BE49-F238E27FC236}">
                <a16:creationId xmlns:a16="http://schemas.microsoft.com/office/drawing/2014/main" id="{96ED1F68-6EAE-41E3-9CF5-D6D74828F0E4}"/>
              </a:ext>
            </a:extLst>
          </p:cNvPr>
          <p:cNvSpPr txBox="1"/>
          <p:nvPr/>
        </p:nvSpPr>
        <p:spPr>
          <a:xfrm>
            <a:off x="6027804" y="2450668"/>
            <a:ext cx="651145" cy="369332"/>
          </a:xfrm>
          <a:prstGeom prst="rect">
            <a:avLst/>
          </a:prstGeom>
          <a:noFill/>
        </p:spPr>
        <p:txBody>
          <a:bodyPr wrap="square" rtlCol="0">
            <a:spAutoFit/>
          </a:bodyPr>
          <a:lstStyle/>
          <a:p>
            <a:r>
              <a:rPr lang="en-US" dirty="0">
                <a:latin typeface="Berlin Sans FB" panose="020E0602020502020306" pitchFamily="34" charset="0"/>
              </a:rPr>
              <a:t>YES</a:t>
            </a:r>
            <a:endParaRPr lang="en-GB" dirty="0">
              <a:latin typeface="Berlin Sans FB" panose="020E0602020502020306" pitchFamily="34" charset="0"/>
            </a:endParaRPr>
          </a:p>
        </p:txBody>
      </p:sp>
      <p:sp>
        <p:nvSpPr>
          <p:cNvPr id="52" name="TextBox 51">
            <a:extLst>
              <a:ext uri="{FF2B5EF4-FFF2-40B4-BE49-F238E27FC236}">
                <a16:creationId xmlns:a16="http://schemas.microsoft.com/office/drawing/2014/main" id="{97F4E9D8-9A87-4C20-9615-DED60DF6F71C}"/>
              </a:ext>
            </a:extLst>
          </p:cNvPr>
          <p:cNvSpPr txBox="1"/>
          <p:nvPr/>
        </p:nvSpPr>
        <p:spPr>
          <a:xfrm>
            <a:off x="7498101" y="4218120"/>
            <a:ext cx="651145" cy="369332"/>
          </a:xfrm>
          <a:prstGeom prst="rect">
            <a:avLst/>
          </a:prstGeom>
          <a:noFill/>
        </p:spPr>
        <p:txBody>
          <a:bodyPr wrap="square" rtlCol="0">
            <a:spAutoFit/>
          </a:bodyPr>
          <a:lstStyle/>
          <a:p>
            <a:r>
              <a:rPr lang="en-US" dirty="0">
                <a:latin typeface="Berlin Sans FB" panose="020E0602020502020306" pitchFamily="34" charset="0"/>
              </a:rPr>
              <a:t>NO</a:t>
            </a:r>
            <a:endParaRPr lang="en-GB" dirty="0">
              <a:latin typeface="Berlin Sans FB" panose="020E0602020502020306" pitchFamily="34" charset="0"/>
            </a:endParaRPr>
          </a:p>
        </p:txBody>
      </p:sp>
      <p:sp>
        <p:nvSpPr>
          <p:cNvPr id="54" name="TextBox 53">
            <a:extLst>
              <a:ext uri="{FF2B5EF4-FFF2-40B4-BE49-F238E27FC236}">
                <a16:creationId xmlns:a16="http://schemas.microsoft.com/office/drawing/2014/main" id="{C634DAFA-714B-4963-9233-071902663601}"/>
              </a:ext>
            </a:extLst>
          </p:cNvPr>
          <p:cNvSpPr txBox="1"/>
          <p:nvPr/>
        </p:nvSpPr>
        <p:spPr>
          <a:xfrm>
            <a:off x="7782927" y="2876673"/>
            <a:ext cx="651145" cy="369332"/>
          </a:xfrm>
          <a:prstGeom prst="rect">
            <a:avLst/>
          </a:prstGeom>
          <a:noFill/>
        </p:spPr>
        <p:txBody>
          <a:bodyPr wrap="square" rtlCol="0">
            <a:spAutoFit/>
          </a:bodyPr>
          <a:lstStyle/>
          <a:p>
            <a:r>
              <a:rPr lang="en-US" dirty="0">
                <a:latin typeface="Berlin Sans FB" panose="020E0602020502020306" pitchFamily="34" charset="0"/>
              </a:rPr>
              <a:t>NO</a:t>
            </a:r>
            <a:endParaRPr lang="en-GB" dirty="0">
              <a:latin typeface="Berlin Sans FB" panose="020E0602020502020306" pitchFamily="34" charset="0"/>
            </a:endParaRPr>
          </a:p>
        </p:txBody>
      </p:sp>
      <p:sp>
        <p:nvSpPr>
          <p:cNvPr id="3" name="TextBox 2">
            <a:extLst>
              <a:ext uri="{FF2B5EF4-FFF2-40B4-BE49-F238E27FC236}">
                <a16:creationId xmlns:a16="http://schemas.microsoft.com/office/drawing/2014/main" id="{09BC6690-D36C-4F26-9F89-F0DBEC2A9F39}"/>
              </a:ext>
            </a:extLst>
          </p:cNvPr>
          <p:cNvSpPr txBox="1"/>
          <p:nvPr/>
        </p:nvSpPr>
        <p:spPr>
          <a:xfrm>
            <a:off x="8485908" y="4587452"/>
            <a:ext cx="3020291" cy="1754326"/>
          </a:xfrm>
          <a:prstGeom prst="rect">
            <a:avLst/>
          </a:prstGeom>
          <a:noFill/>
        </p:spPr>
        <p:txBody>
          <a:bodyPr wrap="square" rtlCol="0">
            <a:spAutoFit/>
          </a:bodyPr>
          <a:lstStyle/>
          <a:p>
            <a:r>
              <a:rPr lang="en-US" dirty="0">
                <a:latin typeface="Century Gothic" panose="020B0502020202020204" pitchFamily="34" charset="0"/>
              </a:rPr>
              <a:t>Had to create a function in the code to account for case sensitivity and alternative formats of trig functions, i.e. cosine, sin, etc.</a:t>
            </a:r>
            <a:endParaRPr lang="en-GB" dirty="0">
              <a:latin typeface="Century Gothic" panose="020B0502020202020204" pitchFamily="34" charset="0"/>
            </a:endParaRPr>
          </a:p>
        </p:txBody>
      </p:sp>
      <p:sp>
        <p:nvSpPr>
          <p:cNvPr id="32" name="Oval 31">
            <a:extLst>
              <a:ext uri="{FF2B5EF4-FFF2-40B4-BE49-F238E27FC236}">
                <a16:creationId xmlns:a16="http://schemas.microsoft.com/office/drawing/2014/main" id="{46642420-C172-4E73-B4AC-861A620369B9}"/>
              </a:ext>
            </a:extLst>
          </p:cNvPr>
          <p:cNvSpPr/>
          <p:nvPr/>
        </p:nvSpPr>
        <p:spPr>
          <a:xfrm>
            <a:off x="8628845" y="1552301"/>
            <a:ext cx="1842655" cy="80010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Berlin Sans FB" panose="020E0602020502020306" pitchFamily="34" charset="0"/>
              </a:rPr>
              <a:t>END</a:t>
            </a:r>
            <a:endParaRPr lang="en-GB" dirty="0">
              <a:solidFill>
                <a:sysClr val="windowText" lastClr="000000"/>
              </a:solidFill>
              <a:latin typeface="Berlin Sans FB" panose="020E0602020502020306" pitchFamily="34" charset="0"/>
            </a:endParaRPr>
          </a:p>
        </p:txBody>
      </p:sp>
      <p:cxnSp>
        <p:nvCxnSpPr>
          <p:cNvPr id="34" name="Straight Arrow Connector 33">
            <a:extLst>
              <a:ext uri="{FF2B5EF4-FFF2-40B4-BE49-F238E27FC236}">
                <a16:creationId xmlns:a16="http://schemas.microsoft.com/office/drawing/2014/main" id="{1CE2DFD9-2FD0-400E-877E-32EC09BF7B9F}"/>
              </a:ext>
            </a:extLst>
          </p:cNvPr>
          <p:cNvCxnSpPr>
            <a:cxnSpLocks/>
            <a:stCxn id="30" idx="3"/>
            <a:endCxn id="32" idx="2"/>
          </p:cNvCxnSpPr>
          <p:nvPr/>
        </p:nvCxnSpPr>
        <p:spPr>
          <a:xfrm>
            <a:off x="6888511" y="1952351"/>
            <a:ext cx="174033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EA84374F-C17A-4559-9D42-21716FC4FB84}"/>
              </a:ext>
            </a:extLst>
          </p:cNvPr>
          <p:cNvCxnSpPr>
            <a:cxnSpLocks/>
            <a:stCxn id="31" idx="0"/>
            <a:endCxn id="32" idx="4"/>
          </p:cNvCxnSpPr>
          <p:nvPr/>
        </p:nvCxnSpPr>
        <p:spPr>
          <a:xfrm flipV="1">
            <a:off x="9547782" y="2352401"/>
            <a:ext cx="2391" cy="49355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61013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AA13A-3E29-4A8E-AE59-FFC44E984CDE}"/>
              </a:ext>
            </a:extLst>
          </p:cNvPr>
          <p:cNvSpPr>
            <a:spLocks noGrp="1"/>
          </p:cNvSpPr>
          <p:nvPr>
            <p:ph type="title"/>
          </p:nvPr>
        </p:nvSpPr>
        <p:spPr>
          <a:xfrm>
            <a:off x="685801" y="96034"/>
            <a:ext cx="10131425" cy="1456267"/>
          </a:xfrm>
        </p:spPr>
        <p:txBody>
          <a:bodyPr>
            <a:normAutofit/>
          </a:bodyPr>
          <a:lstStyle/>
          <a:p>
            <a:pPr algn="ctr"/>
            <a:r>
              <a:rPr lang="en-US" sz="4000" dirty="0">
                <a:latin typeface="Berlin Sans FB" panose="020E0602020502020306" pitchFamily="34" charset="0"/>
              </a:rPr>
              <a:t>BINOMIAL EXPANSION</a:t>
            </a:r>
            <a:endParaRPr lang="en-GB" sz="4000" dirty="0">
              <a:latin typeface="Berlin Sans FB" panose="020E0602020502020306" pitchFamily="34" charset="0"/>
            </a:endParaRP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1A810CB2-1367-44A3-A618-784560DDDA8C}"/>
                  </a:ext>
                </a:extLst>
              </p:cNvPr>
              <p:cNvSpPr txBox="1"/>
              <p:nvPr/>
            </p:nvSpPr>
            <p:spPr>
              <a:xfrm>
                <a:off x="6676291" y="3748808"/>
                <a:ext cx="5111528" cy="2413931"/>
              </a:xfrm>
              <a:prstGeom prst="rect">
                <a:avLst/>
              </a:prstGeom>
              <a:noFill/>
            </p:spPr>
            <p:txBody>
              <a:bodyPr wrap="none" lIns="0" tIns="0" rIns="0" bIns="0" rtlCol="0">
                <a:spAutoFit/>
              </a:bodyPr>
              <a:lstStyle/>
              <a:p>
                <a:r>
                  <a:rPr lang="en-GB" dirty="0"/>
                  <a:t>Example: </a:t>
                </a:r>
                <a14:m>
                  <m:oMath xmlns:m="http://schemas.openxmlformats.org/officeDocument/2006/math">
                    <m:sSup>
                      <m:sSupPr>
                        <m:ctrlPr>
                          <a:rPr lang="en-GB" i="1" smtClean="0">
                            <a:latin typeface="Cambria Math" panose="02040503050406030204" pitchFamily="18" charset="0"/>
                          </a:rPr>
                        </m:ctrlPr>
                      </m:sSupPr>
                      <m:e>
                        <m:d>
                          <m:dPr>
                            <m:ctrlPr>
                              <a:rPr lang="en-GB" i="1">
                                <a:latin typeface="Cambria Math" panose="02040503050406030204" pitchFamily="18" charset="0"/>
                              </a:rPr>
                            </m:ctrlPr>
                          </m:dPr>
                          <m:e>
                            <m:r>
                              <a:rPr lang="en-GB" i="1">
                                <a:latin typeface="Cambria Math" panose="02040503050406030204" pitchFamily="18" charset="0"/>
                              </a:rPr>
                              <m:t>𝑎</m:t>
                            </m:r>
                            <m:r>
                              <a:rPr lang="en-GB" i="0">
                                <a:latin typeface="Cambria Math" panose="02040503050406030204" pitchFamily="18" charset="0"/>
                              </a:rPr>
                              <m:t>+</m:t>
                            </m:r>
                            <m:r>
                              <a:rPr lang="en-GB" i="1">
                                <a:latin typeface="Cambria Math" panose="02040503050406030204" pitchFamily="18" charset="0"/>
                              </a:rPr>
                              <m:t>𝑏</m:t>
                            </m:r>
                          </m:e>
                        </m:d>
                      </m:e>
                      <m:sup>
                        <m:r>
                          <a:rPr lang="en-US" b="0" i="1" smtClean="0">
                            <a:latin typeface="Cambria Math" panose="02040503050406030204" pitchFamily="18" charset="0"/>
                          </a:rPr>
                          <m:t>3</m:t>
                        </m:r>
                      </m:sup>
                    </m:sSup>
                    <m:r>
                      <a:rPr lang="en-GB" i="0">
                        <a:latin typeface="Cambria Math" panose="02040503050406030204" pitchFamily="18" charset="0"/>
                      </a:rPr>
                      <m:t>=</m:t>
                    </m:r>
                    <m:nary>
                      <m:naryPr>
                        <m:chr m:val="∑"/>
                        <m:limLoc m:val="undOvr"/>
                        <m:grow m:val="on"/>
                        <m:ctrlPr>
                          <a:rPr lang="en-GB" i="1">
                            <a:latin typeface="Cambria Math" panose="02040503050406030204" pitchFamily="18" charset="0"/>
                          </a:rPr>
                        </m:ctrlPr>
                      </m:naryPr>
                      <m:sub>
                        <m:r>
                          <a:rPr lang="en-GB" i="1">
                            <a:latin typeface="Cambria Math" panose="02040503050406030204" pitchFamily="18" charset="0"/>
                          </a:rPr>
                          <m:t>𝑘</m:t>
                        </m:r>
                        <m:r>
                          <a:rPr lang="en-GB" i="0">
                            <a:latin typeface="Cambria Math" panose="02040503050406030204" pitchFamily="18" charset="0"/>
                          </a:rPr>
                          <m:t>=0</m:t>
                        </m:r>
                      </m:sub>
                      <m:sup>
                        <m:r>
                          <a:rPr lang="en-US" b="0" i="1" smtClean="0">
                            <a:latin typeface="Cambria Math" panose="02040503050406030204" pitchFamily="18" charset="0"/>
                          </a:rPr>
                          <m:t>3</m:t>
                        </m:r>
                      </m:sup>
                      <m:e>
                        <m:d>
                          <m:dPr>
                            <m:ctrlPr>
                              <a:rPr lang="en-GB" i="1">
                                <a:latin typeface="Cambria Math" panose="02040503050406030204" pitchFamily="18" charset="0"/>
                              </a:rPr>
                            </m:ctrlPr>
                          </m:dPr>
                          <m:e>
                            <m:m>
                              <m:mPr>
                                <m:plcHide m:val="on"/>
                                <m:mcs>
                                  <m:mc>
                                    <m:mcPr>
                                      <m:count m:val="1"/>
                                      <m:mcJc m:val="center"/>
                                    </m:mcPr>
                                  </m:mc>
                                </m:mcs>
                                <m:ctrlPr>
                                  <a:rPr lang="en-GB" i="1">
                                    <a:latin typeface="Cambria Math" panose="02040503050406030204" pitchFamily="18" charset="0"/>
                                  </a:rPr>
                                </m:ctrlPr>
                              </m:mPr>
                              <m:mr>
                                <m:e>
                                  <m:r>
                                    <a:rPr lang="en-US" b="0" i="1" smtClean="0">
                                      <a:latin typeface="Cambria Math" panose="02040503050406030204" pitchFamily="18" charset="0"/>
                                    </a:rPr>
                                    <m:t>3</m:t>
                                  </m:r>
                                </m:e>
                              </m:mr>
                              <m:mr>
                                <m:e>
                                  <m:r>
                                    <a:rPr lang="en-GB" i="1">
                                      <a:latin typeface="Cambria Math" panose="02040503050406030204" pitchFamily="18" charset="0"/>
                                    </a:rPr>
                                    <m:t>𝑘</m:t>
                                  </m:r>
                                </m:e>
                              </m:mr>
                            </m:m>
                          </m:e>
                        </m:d>
                        <m:sSup>
                          <m:sSupPr>
                            <m:ctrlPr>
                              <a:rPr lang="en-GB" i="1">
                                <a:latin typeface="Cambria Math" panose="02040503050406030204" pitchFamily="18" charset="0"/>
                              </a:rPr>
                            </m:ctrlPr>
                          </m:sSupPr>
                          <m:e>
                            <m:r>
                              <a:rPr lang="en-GB" i="1">
                                <a:latin typeface="Cambria Math" panose="02040503050406030204" pitchFamily="18" charset="0"/>
                              </a:rPr>
                              <m:t>𝑎</m:t>
                            </m:r>
                          </m:e>
                          <m:sup>
                            <m:r>
                              <a:rPr lang="en-US" b="0" i="1" smtClean="0">
                                <a:latin typeface="Cambria Math" panose="02040503050406030204" pitchFamily="18" charset="0"/>
                              </a:rPr>
                              <m:t>3</m:t>
                            </m:r>
                            <m:r>
                              <a:rPr lang="en-GB" i="0">
                                <a:latin typeface="Cambria Math" panose="02040503050406030204" pitchFamily="18" charset="0"/>
                              </a:rPr>
                              <m:t>−</m:t>
                            </m:r>
                            <m:r>
                              <a:rPr lang="en-GB" i="1">
                                <a:latin typeface="Cambria Math" panose="02040503050406030204" pitchFamily="18" charset="0"/>
                              </a:rPr>
                              <m:t>𝑘</m:t>
                            </m:r>
                          </m:sup>
                        </m:sSup>
                        <m:sSup>
                          <m:sSupPr>
                            <m:ctrlPr>
                              <a:rPr lang="en-GB" i="1">
                                <a:latin typeface="Cambria Math" panose="02040503050406030204" pitchFamily="18" charset="0"/>
                              </a:rPr>
                            </m:ctrlPr>
                          </m:sSupPr>
                          <m:e>
                            <m:r>
                              <a:rPr lang="en-GB" i="1">
                                <a:latin typeface="Cambria Math" panose="02040503050406030204" pitchFamily="18" charset="0"/>
                              </a:rPr>
                              <m:t>𝑏</m:t>
                            </m:r>
                          </m:e>
                          <m:sup>
                            <m:r>
                              <a:rPr lang="en-GB" i="1">
                                <a:latin typeface="Cambria Math" panose="02040503050406030204" pitchFamily="18" charset="0"/>
                              </a:rPr>
                              <m:t>𝑘</m:t>
                            </m:r>
                          </m:sup>
                        </m:sSup>
                      </m:e>
                    </m:nary>
                  </m:oMath>
                </a14:m>
                <a:endParaRPr lang="en-US" i="1" dirty="0">
                  <a:latin typeface="Cambria Math" panose="02040503050406030204" pitchFamily="18" charset="0"/>
                </a:endParaRPr>
              </a:p>
              <a:p>
                <a:endParaRPr lang="en-US" i="1" dirty="0">
                  <a:latin typeface="Cambria Math" panose="02040503050406030204" pitchFamily="18" charset="0"/>
                </a:endParaRPr>
              </a:p>
              <a:p>
                <a14:m>
                  <m:oMath xmlns:m="http://schemas.openxmlformats.org/officeDocument/2006/math">
                    <m:r>
                      <a:rPr lang="en-US" b="0" i="1" smtClean="0">
                        <a:latin typeface="Cambria Math" panose="02040503050406030204" pitchFamily="18" charset="0"/>
                      </a:rPr>
                      <m:t>=</m:t>
                    </m:r>
                    <m:d>
                      <m:dPr>
                        <m:ctrlPr>
                          <a:rPr lang="en-GB" i="1">
                            <a:latin typeface="Cambria Math" panose="02040503050406030204" pitchFamily="18" charset="0"/>
                          </a:rPr>
                        </m:ctrlPr>
                      </m:dPr>
                      <m:e>
                        <m:m>
                          <m:mPr>
                            <m:plcHide m:val="on"/>
                            <m:mcs>
                              <m:mc>
                                <m:mcPr>
                                  <m:count m:val="1"/>
                                  <m:mcJc m:val="center"/>
                                </m:mcPr>
                              </m:mc>
                            </m:mcs>
                            <m:ctrlPr>
                              <a:rPr lang="en-GB" i="1">
                                <a:latin typeface="Cambria Math" panose="02040503050406030204" pitchFamily="18" charset="0"/>
                              </a:rPr>
                            </m:ctrlPr>
                          </m:mPr>
                          <m:mr>
                            <m:e>
                              <m:r>
                                <a:rPr lang="en-US" i="1">
                                  <a:latin typeface="Cambria Math" panose="02040503050406030204" pitchFamily="18" charset="0"/>
                                </a:rPr>
                                <m:t>3</m:t>
                              </m:r>
                            </m:e>
                          </m:mr>
                          <m:mr>
                            <m:e>
                              <m:r>
                                <a:rPr lang="en-US" b="0" i="1" smtClean="0">
                                  <a:latin typeface="Cambria Math" panose="02040503050406030204" pitchFamily="18" charset="0"/>
                                </a:rPr>
                                <m:t>0</m:t>
                              </m:r>
                            </m:e>
                          </m:mr>
                        </m:m>
                      </m:e>
                    </m:d>
                    <m:sSup>
                      <m:sSupPr>
                        <m:ctrlPr>
                          <a:rPr lang="en-GB" i="1">
                            <a:latin typeface="Cambria Math" panose="02040503050406030204" pitchFamily="18" charset="0"/>
                          </a:rPr>
                        </m:ctrlPr>
                      </m:sSupPr>
                      <m:e>
                        <m:r>
                          <a:rPr lang="en-GB" i="1">
                            <a:latin typeface="Cambria Math" panose="02040503050406030204" pitchFamily="18" charset="0"/>
                          </a:rPr>
                          <m:t>𝑎</m:t>
                        </m:r>
                      </m:e>
                      <m:sup>
                        <m:r>
                          <a:rPr lang="en-US" i="1">
                            <a:latin typeface="Cambria Math" panose="02040503050406030204" pitchFamily="18" charset="0"/>
                          </a:rPr>
                          <m:t>3</m:t>
                        </m:r>
                        <m:r>
                          <a:rPr lang="en-GB">
                            <a:latin typeface="Cambria Math" panose="02040503050406030204" pitchFamily="18" charset="0"/>
                          </a:rPr>
                          <m:t>−</m:t>
                        </m:r>
                        <m:r>
                          <a:rPr lang="en-US" b="0" i="1" smtClean="0">
                            <a:latin typeface="Cambria Math" panose="02040503050406030204" pitchFamily="18" charset="0"/>
                          </a:rPr>
                          <m:t>0</m:t>
                        </m:r>
                      </m:sup>
                    </m:sSup>
                    <m:sSup>
                      <m:sSupPr>
                        <m:ctrlPr>
                          <a:rPr lang="en-GB" i="1">
                            <a:latin typeface="Cambria Math" panose="02040503050406030204" pitchFamily="18" charset="0"/>
                          </a:rPr>
                        </m:ctrlPr>
                      </m:sSupPr>
                      <m:e>
                        <m:r>
                          <a:rPr lang="en-GB" i="1">
                            <a:latin typeface="Cambria Math" panose="02040503050406030204" pitchFamily="18" charset="0"/>
                          </a:rPr>
                          <m:t>𝑏</m:t>
                        </m:r>
                      </m:e>
                      <m:sup>
                        <m:r>
                          <a:rPr lang="en-US" b="0" i="1" smtClean="0">
                            <a:latin typeface="Cambria Math" panose="02040503050406030204" pitchFamily="18" charset="0"/>
                          </a:rPr>
                          <m:t>0</m:t>
                        </m:r>
                      </m:sup>
                    </m:sSup>
                  </m:oMath>
                </a14:m>
                <a:r>
                  <a:rPr lang="en-GB" dirty="0"/>
                  <a:t>+ </a:t>
                </a:r>
                <a14:m>
                  <m:oMath xmlns:m="http://schemas.openxmlformats.org/officeDocument/2006/math">
                    <m:d>
                      <m:dPr>
                        <m:ctrlPr>
                          <a:rPr lang="en-GB" i="1">
                            <a:latin typeface="Cambria Math" panose="02040503050406030204" pitchFamily="18" charset="0"/>
                          </a:rPr>
                        </m:ctrlPr>
                      </m:dPr>
                      <m:e>
                        <m:m>
                          <m:mPr>
                            <m:plcHide m:val="on"/>
                            <m:mcs>
                              <m:mc>
                                <m:mcPr>
                                  <m:count m:val="1"/>
                                  <m:mcJc m:val="center"/>
                                </m:mcPr>
                              </m:mc>
                            </m:mcs>
                            <m:ctrlPr>
                              <a:rPr lang="en-GB" i="1">
                                <a:latin typeface="Cambria Math" panose="02040503050406030204" pitchFamily="18" charset="0"/>
                              </a:rPr>
                            </m:ctrlPr>
                          </m:mPr>
                          <m:mr>
                            <m:e>
                              <m:r>
                                <a:rPr lang="en-US" i="1">
                                  <a:latin typeface="Cambria Math" panose="02040503050406030204" pitchFamily="18" charset="0"/>
                                </a:rPr>
                                <m:t>3</m:t>
                              </m:r>
                            </m:e>
                          </m:mr>
                          <m:mr>
                            <m:e>
                              <m:r>
                                <a:rPr lang="en-US" b="0" i="1" smtClean="0">
                                  <a:latin typeface="Cambria Math" panose="02040503050406030204" pitchFamily="18" charset="0"/>
                                </a:rPr>
                                <m:t>1</m:t>
                              </m:r>
                            </m:e>
                          </m:mr>
                        </m:m>
                      </m:e>
                    </m:d>
                    <m:sSup>
                      <m:sSupPr>
                        <m:ctrlPr>
                          <a:rPr lang="en-GB" i="1">
                            <a:latin typeface="Cambria Math" panose="02040503050406030204" pitchFamily="18" charset="0"/>
                          </a:rPr>
                        </m:ctrlPr>
                      </m:sSupPr>
                      <m:e>
                        <m:r>
                          <a:rPr lang="en-GB" i="1">
                            <a:latin typeface="Cambria Math" panose="02040503050406030204" pitchFamily="18" charset="0"/>
                          </a:rPr>
                          <m:t>𝑎</m:t>
                        </m:r>
                      </m:e>
                      <m:sup>
                        <m:r>
                          <a:rPr lang="en-US" i="1">
                            <a:latin typeface="Cambria Math" panose="02040503050406030204" pitchFamily="18" charset="0"/>
                          </a:rPr>
                          <m:t>3</m:t>
                        </m:r>
                        <m:r>
                          <a:rPr lang="en-GB">
                            <a:latin typeface="Cambria Math" panose="02040503050406030204" pitchFamily="18" charset="0"/>
                          </a:rPr>
                          <m:t>−</m:t>
                        </m:r>
                        <m:r>
                          <a:rPr lang="en-US" b="0" i="1" smtClean="0">
                            <a:latin typeface="Cambria Math" panose="02040503050406030204" pitchFamily="18" charset="0"/>
                          </a:rPr>
                          <m:t>1</m:t>
                        </m:r>
                      </m:sup>
                    </m:sSup>
                    <m:sSup>
                      <m:sSupPr>
                        <m:ctrlPr>
                          <a:rPr lang="en-GB" i="1">
                            <a:latin typeface="Cambria Math" panose="02040503050406030204" pitchFamily="18" charset="0"/>
                          </a:rPr>
                        </m:ctrlPr>
                      </m:sSupPr>
                      <m:e>
                        <m:r>
                          <a:rPr lang="en-GB" i="1">
                            <a:latin typeface="Cambria Math" panose="02040503050406030204" pitchFamily="18" charset="0"/>
                          </a:rPr>
                          <m:t>𝑏</m:t>
                        </m:r>
                      </m:e>
                      <m:sup>
                        <m:r>
                          <a:rPr lang="en-US" b="0" i="1" smtClean="0">
                            <a:latin typeface="Cambria Math" panose="02040503050406030204" pitchFamily="18" charset="0"/>
                          </a:rPr>
                          <m:t>1</m:t>
                        </m:r>
                      </m:sup>
                    </m:sSup>
                  </m:oMath>
                </a14:m>
                <a:r>
                  <a:rPr lang="en-GB" dirty="0"/>
                  <a:t>+ </a:t>
                </a:r>
                <a14:m>
                  <m:oMath xmlns:m="http://schemas.openxmlformats.org/officeDocument/2006/math">
                    <m:d>
                      <m:dPr>
                        <m:ctrlPr>
                          <a:rPr lang="en-GB" i="1">
                            <a:latin typeface="Cambria Math" panose="02040503050406030204" pitchFamily="18" charset="0"/>
                          </a:rPr>
                        </m:ctrlPr>
                      </m:dPr>
                      <m:e>
                        <m:m>
                          <m:mPr>
                            <m:plcHide m:val="on"/>
                            <m:mcs>
                              <m:mc>
                                <m:mcPr>
                                  <m:count m:val="1"/>
                                  <m:mcJc m:val="center"/>
                                </m:mcPr>
                              </m:mc>
                            </m:mcs>
                            <m:ctrlPr>
                              <a:rPr lang="en-GB" i="1">
                                <a:latin typeface="Cambria Math" panose="02040503050406030204" pitchFamily="18" charset="0"/>
                              </a:rPr>
                            </m:ctrlPr>
                          </m:mPr>
                          <m:mr>
                            <m:e>
                              <m:r>
                                <a:rPr lang="en-US" i="1">
                                  <a:latin typeface="Cambria Math" panose="02040503050406030204" pitchFamily="18" charset="0"/>
                                </a:rPr>
                                <m:t>3</m:t>
                              </m:r>
                            </m:e>
                          </m:mr>
                          <m:mr>
                            <m:e>
                              <m:r>
                                <a:rPr lang="en-US" b="0" i="1" smtClean="0">
                                  <a:latin typeface="Cambria Math" panose="02040503050406030204" pitchFamily="18" charset="0"/>
                                </a:rPr>
                                <m:t>2</m:t>
                              </m:r>
                            </m:e>
                          </m:mr>
                        </m:m>
                      </m:e>
                    </m:d>
                    <m:sSup>
                      <m:sSupPr>
                        <m:ctrlPr>
                          <a:rPr lang="en-GB" i="1">
                            <a:latin typeface="Cambria Math" panose="02040503050406030204" pitchFamily="18" charset="0"/>
                          </a:rPr>
                        </m:ctrlPr>
                      </m:sSupPr>
                      <m:e>
                        <m:r>
                          <a:rPr lang="en-GB" i="1">
                            <a:latin typeface="Cambria Math" panose="02040503050406030204" pitchFamily="18" charset="0"/>
                          </a:rPr>
                          <m:t>𝑎</m:t>
                        </m:r>
                      </m:e>
                      <m:sup>
                        <m:r>
                          <a:rPr lang="en-US" i="1">
                            <a:latin typeface="Cambria Math" panose="02040503050406030204" pitchFamily="18" charset="0"/>
                          </a:rPr>
                          <m:t>3</m:t>
                        </m:r>
                        <m:r>
                          <a:rPr lang="en-GB">
                            <a:latin typeface="Cambria Math" panose="02040503050406030204" pitchFamily="18" charset="0"/>
                          </a:rPr>
                          <m:t>−</m:t>
                        </m:r>
                        <m:r>
                          <a:rPr lang="en-US" b="0" i="1" smtClean="0">
                            <a:latin typeface="Cambria Math" panose="02040503050406030204" pitchFamily="18" charset="0"/>
                          </a:rPr>
                          <m:t>2</m:t>
                        </m:r>
                      </m:sup>
                    </m:sSup>
                    <m:sSup>
                      <m:sSupPr>
                        <m:ctrlPr>
                          <a:rPr lang="en-GB" i="1">
                            <a:latin typeface="Cambria Math" panose="02040503050406030204" pitchFamily="18" charset="0"/>
                          </a:rPr>
                        </m:ctrlPr>
                      </m:sSupPr>
                      <m:e>
                        <m:r>
                          <a:rPr lang="en-GB" i="1">
                            <a:latin typeface="Cambria Math" panose="02040503050406030204" pitchFamily="18" charset="0"/>
                          </a:rPr>
                          <m:t>𝑏</m:t>
                        </m:r>
                      </m:e>
                      <m:sup>
                        <m:r>
                          <a:rPr lang="en-US" b="0" i="1" smtClean="0">
                            <a:latin typeface="Cambria Math" panose="02040503050406030204" pitchFamily="18" charset="0"/>
                          </a:rPr>
                          <m:t>2</m:t>
                        </m:r>
                      </m:sup>
                    </m:sSup>
                  </m:oMath>
                </a14:m>
                <a:r>
                  <a:rPr lang="en-GB" dirty="0"/>
                  <a:t>+ </a:t>
                </a:r>
                <a14:m>
                  <m:oMath xmlns:m="http://schemas.openxmlformats.org/officeDocument/2006/math">
                    <m:d>
                      <m:dPr>
                        <m:ctrlPr>
                          <a:rPr lang="en-GB" i="1">
                            <a:latin typeface="Cambria Math" panose="02040503050406030204" pitchFamily="18" charset="0"/>
                          </a:rPr>
                        </m:ctrlPr>
                      </m:dPr>
                      <m:e>
                        <m:m>
                          <m:mPr>
                            <m:plcHide m:val="on"/>
                            <m:mcs>
                              <m:mc>
                                <m:mcPr>
                                  <m:count m:val="1"/>
                                  <m:mcJc m:val="center"/>
                                </m:mcPr>
                              </m:mc>
                            </m:mcs>
                            <m:ctrlPr>
                              <a:rPr lang="en-GB" i="1">
                                <a:latin typeface="Cambria Math" panose="02040503050406030204" pitchFamily="18" charset="0"/>
                              </a:rPr>
                            </m:ctrlPr>
                          </m:mPr>
                          <m:mr>
                            <m:e>
                              <m:r>
                                <a:rPr lang="en-US" i="1">
                                  <a:latin typeface="Cambria Math" panose="02040503050406030204" pitchFamily="18" charset="0"/>
                                </a:rPr>
                                <m:t>3</m:t>
                              </m:r>
                            </m:e>
                          </m:mr>
                          <m:mr>
                            <m:e>
                              <m:r>
                                <a:rPr lang="en-US" b="0" i="1" smtClean="0">
                                  <a:latin typeface="Cambria Math" panose="02040503050406030204" pitchFamily="18" charset="0"/>
                                </a:rPr>
                                <m:t>3</m:t>
                              </m:r>
                            </m:e>
                          </m:mr>
                        </m:m>
                      </m:e>
                    </m:d>
                    <m:sSup>
                      <m:sSupPr>
                        <m:ctrlPr>
                          <a:rPr lang="en-GB" i="1">
                            <a:latin typeface="Cambria Math" panose="02040503050406030204" pitchFamily="18" charset="0"/>
                          </a:rPr>
                        </m:ctrlPr>
                      </m:sSupPr>
                      <m:e>
                        <m:r>
                          <a:rPr lang="en-GB" i="1">
                            <a:latin typeface="Cambria Math" panose="02040503050406030204" pitchFamily="18" charset="0"/>
                          </a:rPr>
                          <m:t>𝑎</m:t>
                        </m:r>
                      </m:e>
                      <m:sup>
                        <m:r>
                          <a:rPr lang="en-US" i="1">
                            <a:latin typeface="Cambria Math" panose="02040503050406030204" pitchFamily="18" charset="0"/>
                          </a:rPr>
                          <m:t>3</m:t>
                        </m:r>
                        <m:r>
                          <a:rPr lang="en-GB">
                            <a:latin typeface="Cambria Math" panose="02040503050406030204" pitchFamily="18" charset="0"/>
                          </a:rPr>
                          <m:t>−</m:t>
                        </m:r>
                        <m:r>
                          <a:rPr lang="en-US" b="0" i="0" smtClean="0">
                            <a:latin typeface="Cambria Math" panose="02040503050406030204" pitchFamily="18" charset="0"/>
                          </a:rPr>
                          <m:t>3</m:t>
                        </m:r>
                      </m:sup>
                    </m:sSup>
                    <m:sSup>
                      <m:sSupPr>
                        <m:ctrlPr>
                          <a:rPr lang="en-GB" i="1">
                            <a:latin typeface="Cambria Math" panose="02040503050406030204" pitchFamily="18" charset="0"/>
                          </a:rPr>
                        </m:ctrlPr>
                      </m:sSupPr>
                      <m:e>
                        <m:r>
                          <a:rPr lang="en-GB" i="1">
                            <a:latin typeface="Cambria Math" panose="02040503050406030204" pitchFamily="18" charset="0"/>
                          </a:rPr>
                          <m:t>𝑏</m:t>
                        </m:r>
                      </m:e>
                      <m:sup>
                        <m:r>
                          <a:rPr lang="en-US" b="0" i="1" smtClean="0">
                            <a:latin typeface="Cambria Math" panose="02040503050406030204" pitchFamily="18" charset="0"/>
                          </a:rPr>
                          <m:t>3</m:t>
                        </m:r>
                      </m:sup>
                    </m:sSup>
                  </m:oMath>
                </a14:m>
                <a:endParaRPr lang="en-US" i="1" dirty="0">
                  <a:latin typeface="Cambria Math" panose="02040503050406030204" pitchFamily="18" charset="0"/>
                </a:endParaRPr>
              </a:p>
              <a:p>
                <a:endParaRPr lang="en-US" i="1" dirty="0">
                  <a:latin typeface="Cambria Math" panose="02040503050406030204" pitchFamily="18" charset="0"/>
                </a:endParaRPr>
              </a:p>
              <a:p>
                <a14:m>
                  <m:oMath xmlns:m="http://schemas.openxmlformats.org/officeDocument/2006/math">
                    <m:r>
                      <a:rPr lang="en-US" b="0" i="1" smtClean="0">
                        <a:latin typeface="Cambria Math" panose="02040503050406030204" pitchFamily="18" charset="0"/>
                      </a:rPr>
                      <m:t>=1</m:t>
                    </m:r>
                  </m:oMath>
                </a14:m>
                <a:r>
                  <a:rPr lang="en-GB" dirty="0"/>
                  <a:t> </a:t>
                </a:r>
                <a14:m>
                  <m:oMath xmlns:m="http://schemas.openxmlformats.org/officeDocument/2006/math">
                    <m:sSup>
                      <m:sSupPr>
                        <m:ctrlPr>
                          <a:rPr lang="en-GB" i="1">
                            <a:latin typeface="Cambria Math" panose="02040503050406030204" pitchFamily="18" charset="0"/>
                          </a:rPr>
                        </m:ctrlPr>
                      </m:sSupPr>
                      <m:e>
                        <m:r>
                          <a:rPr lang="en-GB" i="1">
                            <a:latin typeface="Cambria Math" panose="02040503050406030204" pitchFamily="18" charset="0"/>
                          </a:rPr>
                          <m:t>𝑎</m:t>
                        </m:r>
                      </m:e>
                      <m:sup>
                        <m:r>
                          <a:rPr lang="en-US" i="1">
                            <a:latin typeface="Cambria Math" panose="02040503050406030204" pitchFamily="18" charset="0"/>
                          </a:rPr>
                          <m:t>3</m:t>
                        </m:r>
                      </m:sup>
                    </m:sSup>
                    <m:sSup>
                      <m:sSupPr>
                        <m:ctrlPr>
                          <a:rPr lang="en-GB" i="1">
                            <a:latin typeface="Cambria Math" panose="02040503050406030204" pitchFamily="18" charset="0"/>
                          </a:rPr>
                        </m:ctrlPr>
                      </m:sSupPr>
                      <m:e>
                        <m:r>
                          <a:rPr lang="en-GB" i="1">
                            <a:latin typeface="Cambria Math" panose="02040503050406030204" pitchFamily="18" charset="0"/>
                          </a:rPr>
                          <m:t>𝑏</m:t>
                        </m:r>
                      </m:e>
                      <m:sup>
                        <m:r>
                          <a:rPr lang="en-US" b="0" i="1" smtClean="0">
                            <a:latin typeface="Cambria Math" panose="02040503050406030204" pitchFamily="18" charset="0"/>
                          </a:rPr>
                          <m:t>0</m:t>
                        </m:r>
                      </m:sup>
                    </m:sSup>
                    <m:r>
                      <a:rPr lang="en-US" b="0" i="1" smtClean="0">
                        <a:latin typeface="Cambria Math" panose="02040503050406030204" pitchFamily="18" charset="0"/>
                      </a:rPr>
                      <m:t>+3</m:t>
                    </m:r>
                  </m:oMath>
                </a14:m>
                <a:r>
                  <a:rPr lang="en-GB" dirty="0"/>
                  <a:t> </a:t>
                </a:r>
                <a14:m>
                  <m:oMath xmlns:m="http://schemas.openxmlformats.org/officeDocument/2006/math">
                    <m:sSup>
                      <m:sSupPr>
                        <m:ctrlPr>
                          <a:rPr lang="en-GB" i="1">
                            <a:latin typeface="Cambria Math" panose="02040503050406030204" pitchFamily="18" charset="0"/>
                          </a:rPr>
                        </m:ctrlPr>
                      </m:sSupPr>
                      <m:e>
                        <m:r>
                          <a:rPr lang="en-GB" i="1">
                            <a:latin typeface="Cambria Math" panose="02040503050406030204" pitchFamily="18" charset="0"/>
                          </a:rPr>
                          <m:t>𝑎</m:t>
                        </m:r>
                      </m:e>
                      <m:sup>
                        <m:r>
                          <a:rPr lang="en-US" b="0" i="1" smtClean="0">
                            <a:latin typeface="Cambria Math" panose="02040503050406030204" pitchFamily="18" charset="0"/>
                          </a:rPr>
                          <m:t>2</m:t>
                        </m:r>
                      </m:sup>
                    </m:sSup>
                    <m:sSup>
                      <m:sSupPr>
                        <m:ctrlPr>
                          <a:rPr lang="en-GB" i="1">
                            <a:latin typeface="Cambria Math" panose="02040503050406030204" pitchFamily="18" charset="0"/>
                          </a:rPr>
                        </m:ctrlPr>
                      </m:sSupPr>
                      <m:e>
                        <m:r>
                          <a:rPr lang="en-GB" i="1">
                            <a:latin typeface="Cambria Math" panose="02040503050406030204" pitchFamily="18" charset="0"/>
                          </a:rPr>
                          <m:t>𝑏</m:t>
                        </m:r>
                      </m:e>
                      <m:sup>
                        <m:r>
                          <a:rPr lang="en-US" b="0" i="1" smtClean="0">
                            <a:latin typeface="Cambria Math" panose="02040503050406030204" pitchFamily="18" charset="0"/>
                          </a:rPr>
                          <m:t>1</m:t>
                        </m:r>
                      </m:sup>
                    </m:sSup>
                    <m:r>
                      <a:rPr lang="en-US" b="0" i="0" smtClean="0">
                        <a:latin typeface="Cambria Math" panose="02040503050406030204" pitchFamily="18" charset="0"/>
                      </a:rPr>
                      <m:t>+3 </m:t>
                    </m:r>
                    <m:sSup>
                      <m:sSupPr>
                        <m:ctrlPr>
                          <a:rPr lang="en-GB" i="1">
                            <a:latin typeface="Cambria Math" panose="02040503050406030204" pitchFamily="18" charset="0"/>
                          </a:rPr>
                        </m:ctrlPr>
                      </m:sSupPr>
                      <m:e>
                        <m:r>
                          <a:rPr lang="en-GB" i="1">
                            <a:latin typeface="Cambria Math" panose="02040503050406030204" pitchFamily="18" charset="0"/>
                          </a:rPr>
                          <m:t>𝑎</m:t>
                        </m:r>
                      </m:e>
                      <m:sup>
                        <m:r>
                          <a:rPr lang="en-US" b="0" i="1" smtClean="0">
                            <a:latin typeface="Cambria Math" panose="02040503050406030204" pitchFamily="18" charset="0"/>
                          </a:rPr>
                          <m:t>1</m:t>
                        </m:r>
                      </m:sup>
                    </m:sSup>
                    <m:sSup>
                      <m:sSupPr>
                        <m:ctrlPr>
                          <a:rPr lang="en-GB" i="1">
                            <a:latin typeface="Cambria Math" panose="02040503050406030204" pitchFamily="18" charset="0"/>
                          </a:rPr>
                        </m:ctrlPr>
                      </m:sSupPr>
                      <m:e>
                        <m:r>
                          <a:rPr lang="en-GB" i="1">
                            <a:latin typeface="Cambria Math" panose="02040503050406030204" pitchFamily="18" charset="0"/>
                          </a:rPr>
                          <m:t>𝑏</m:t>
                        </m:r>
                      </m:e>
                      <m:sup>
                        <m:r>
                          <a:rPr lang="en-US" b="0" i="1" smtClean="0">
                            <a:latin typeface="Cambria Math" panose="02040503050406030204" pitchFamily="18" charset="0"/>
                          </a:rPr>
                          <m:t>2</m:t>
                        </m:r>
                      </m:sup>
                    </m:sSup>
                    <m:r>
                      <a:rPr lang="en-US" b="0" i="1" smtClean="0">
                        <a:latin typeface="Cambria Math" panose="02040503050406030204" pitchFamily="18" charset="0"/>
                      </a:rPr>
                      <m:t>+1 </m:t>
                    </m:r>
                    <m:sSup>
                      <m:sSupPr>
                        <m:ctrlPr>
                          <a:rPr lang="en-GB" i="1">
                            <a:latin typeface="Cambria Math" panose="02040503050406030204" pitchFamily="18" charset="0"/>
                          </a:rPr>
                        </m:ctrlPr>
                      </m:sSupPr>
                      <m:e>
                        <m:r>
                          <a:rPr lang="en-GB" i="1">
                            <a:latin typeface="Cambria Math" panose="02040503050406030204" pitchFamily="18" charset="0"/>
                          </a:rPr>
                          <m:t>𝑎</m:t>
                        </m:r>
                      </m:e>
                      <m:sup>
                        <m:r>
                          <a:rPr lang="en-US" b="0" i="1" smtClean="0">
                            <a:latin typeface="Cambria Math" panose="02040503050406030204" pitchFamily="18" charset="0"/>
                          </a:rPr>
                          <m:t>0</m:t>
                        </m:r>
                      </m:sup>
                    </m:sSup>
                    <m:sSup>
                      <m:sSupPr>
                        <m:ctrlPr>
                          <a:rPr lang="en-GB" i="1">
                            <a:latin typeface="Cambria Math" panose="02040503050406030204" pitchFamily="18" charset="0"/>
                          </a:rPr>
                        </m:ctrlPr>
                      </m:sSupPr>
                      <m:e>
                        <m:r>
                          <a:rPr lang="en-GB" i="1">
                            <a:latin typeface="Cambria Math" panose="02040503050406030204" pitchFamily="18" charset="0"/>
                          </a:rPr>
                          <m:t>𝑏</m:t>
                        </m:r>
                      </m:e>
                      <m:sup>
                        <m:r>
                          <a:rPr lang="en-US" b="0" i="1" smtClean="0">
                            <a:latin typeface="Cambria Math" panose="02040503050406030204" pitchFamily="18" charset="0"/>
                          </a:rPr>
                          <m:t>3</m:t>
                        </m:r>
                      </m:sup>
                    </m:sSup>
                  </m:oMath>
                </a14:m>
                <a:endParaRPr lang="en-US" i="1" dirty="0">
                  <a:latin typeface="Cambria Math" panose="02040503050406030204" pitchFamily="18" charset="0"/>
                </a:endParaRPr>
              </a:p>
              <a:p>
                <a:endParaRPr lang="en-US" i="1" dirty="0">
                  <a:latin typeface="Cambria Math" panose="02040503050406030204" pitchFamily="18" charset="0"/>
                </a:endParaRPr>
              </a:p>
              <a:p>
                <a14:m>
                  <m:oMath xmlns:m="http://schemas.openxmlformats.org/officeDocument/2006/math">
                    <m:r>
                      <a:rPr lang="en-US" b="0" i="1" smtClean="0">
                        <a:latin typeface="Cambria Math" panose="02040503050406030204" pitchFamily="18" charset="0"/>
                      </a:rPr>
                      <m:t>=</m:t>
                    </m:r>
                  </m:oMath>
                </a14:m>
                <a:r>
                  <a:rPr lang="en-GB" dirty="0"/>
                  <a:t> </a:t>
                </a:r>
                <a14:m>
                  <m:oMath xmlns:m="http://schemas.openxmlformats.org/officeDocument/2006/math">
                    <m:sSup>
                      <m:sSupPr>
                        <m:ctrlPr>
                          <a:rPr lang="en-GB" i="1">
                            <a:latin typeface="Cambria Math" panose="02040503050406030204" pitchFamily="18" charset="0"/>
                          </a:rPr>
                        </m:ctrlPr>
                      </m:sSupPr>
                      <m:e>
                        <m:r>
                          <a:rPr lang="en-GB" i="1">
                            <a:latin typeface="Cambria Math" panose="02040503050406030204" pitchFamily="18" charset="0"/>
                          </a:rPr>
                          <m:t>𝑎</m:t>
                        </m:r>
                      </m:e>
                      <m:sup>
                        <m:r>
                          <a:rPr lang="en-US" i="1">
                            <a:latin typeface="Cambria Math" panose="02040503050406030204" pitchFamily="18" charset="0"/>
                          </a:rPr>
                          <m:t>3</m:t>
                        </m:r>
                      </m:sup>
                    </m:sSup>
                  </m:oMath>
                </a14:m>
                <a:r>
                  <a:rPr lang="en-US" dirty="0"/>
                  <a:t> </a:t>
                </a:r>
                <a14:m>
                  <m:oMath xmlns:m="http://schemas.openxmlformats.org/officeDocument/2006/math">
                    <m:r>
                      <a:rPr lang="en-US" i="1">
                        <a:latin typeface="Cambria Math" panose="02040503050406030204" pitchFamily="18" charset="0"/>
                      </a:rPr>
                      <m:t>+3</m:t>
                    </m:r>
                  </m:oMath>
                </a14:m>
                <a:r>
                  <a:rPr lang="en-GB" dirty="0"/>
                  <a:t> </a:t>
                </a:r>
                <a14:m>
                  <m:oMath xmlns:m="http://schemas.openxmlformats.org/officeDocument/2006/math">
                    <m:sSup>
                      <m:sSupPr>
                        <m:ctrlPr>
                          <a:rPr lang="en-GB" i="1">
                            <a:latin typeface="Cambria Math" panose="02040503050406030204" pitchFamily="18" charset="0"/>
                          </a:rPr>
                        </m:ctrlPr>
                      </m:sSupPr>
                      <m:e>
                        <m:r>
                          <a:rPr lang="en-GB" i="1">
                            <a:latin typeface="Cambria Math" panose="02040503050406030204" pitchFamily="18" charset="0"/>
                          </a:rPr>
                          <m:t>𝑎</m:t>
                        </m:r>
                      </m:e>
                      <m:sup>
                        <m:r>
                          <a:rPr lang="en-US" i="1">
                            <a:latin typeface="Cambria Math" panose="02040503050406030204" pitchFamily="18" charset="0"/>
                          </a:rPr>
                          <m:t>2</m:t>
                        </m:r>
                      </m:sup>
                    </m:sSup>
                    <m:r>
                      <a:rPr lang="en-US" b="0" i="1" smtClean="0">
                        <a:latin typeface="Cambria Math" panose="02040503050406030204" pitchFamily="18" charset="0"/>
                      </a:rPr>
                      <m:t>𝑏</m:t>
                    </m:r>
                    <m:r>
                      <a:rPr lang="en-US">
                        <a:latin typeface="Cambria Math" panose="02040503050406030204" pitchFamily="18" charset="0"/>
                      </a:rPr>
                      <m:t>+3 </m:t>
                    </m:r>
                    <m:r>
                      <a:rPr lang="en-US" b="0" i="1" smtClean="0">
                        <a:latin typeface="Cambria Math" panose="02040503050406030204" pitchFamily="18" charset="0"/>
                      </a:rPr>
                      <m:t>𝑎</m:t>
                    </m:r>
                    <m:sSup>
                      <m:sSupPr>
                        <m:ctrlPr>
                          <a:rPr lang="en-GB" i="1">
                            <a:latin typeface="Cambria Math" panose="02040503050406030204" pitchFamily="18" charset="0"/>
                          </a:rPr>
                        </m:ctrlPr>
                      </m:sSupPr>
                      <m:e>
                        <m:r>
                          <a:rPr lang="en-GB" i="1">
                            <a:latin typeface="Cambria Math" panose="02040503050406030204" pitchFamily="18" charset="0"/>
                          </a:rPr>
                          <m:t>𝑏</m:t>
                        </m:r>
                      </m:e>
                      <m:sup>
                        <m:r>
                          <a:rPr lang="en-US" i="1">
                            <a:latin typeface="Cambria Math" panose="02040503050406030204" pitchFamily="18" charset="0"/>
                          </a:rPr>
                          <m:t>2</m:t>
                        </m:r>
                      </m:sup>
                    </m:sSup>
                    <m:r>
                      <a:rPr lang="en-US" i="1">
                        <a:latin typeface="Cambria Math" panose="02040503050406030204" pitchFamily="18" charset="0"/>
                      </a:rPr>
                      <m:t>+</m:t>
                    </m:r>
                    <m:sSup>
                      <m:sSupPr>
                        <m:ctrlPr>
                          <a:rPr lang="en-GB" i="1">
                            <a:latin typeface="Cambria Math" panose="02040503050406030204" pitchFamily="18" charset="0"/>
                          </a:rPr>
                        </m:ctrlPr>
                      </m:sSupPr>
                      <m:e>
                        <m:r>
                          <a:rPr lang="en-GB" i="1">
                            <a:latin typeface="Cambria Math" panose="02040503050406030204" pitchFamily="18" charset="0"/>
                          </a:rPr>
                          <m:t>𝑏</m:t>
                        </m:r>
                      </m:e>
                      <m:sup>
                        <m:r>
                          <a:rPr lang="en-US" i="1">
                            <a:latin typeface="Cambria Math" panose="02040503050406030204" pitchFamily="18" charset="0"/>
                          </a:rPr>
                          <m:t>3</m:t>
                        </m:r>
                      </m:sup>
                    </m:sSup>
                  </m:oMath>
                </a14:m>
                <a:endParaRPr lang="en-GB" dirty="0"/>
              </a:p>
            </p:txBody>
          </p:sp>
        </mc:Choice>
        <mc:Fallback xmlns="">
          <p:sp>
            <p:nvSpPr>
              <p:cNvPr id="5" name="TextBox 4">
                <a:extLst>
                  <a:ext uri="{FF2B5EF4-FFF2-40B4-BE49-F238E27FC236}">
                    <a16:creationId xmlns:a16="http://schemas.microsoft.com/office/drawing/2014/main" id="{1A810CB2-1367-44A3-A618-784560DDDA8C}"/>
                  </a:ext>
                </a:extLst>
              </p:cNvPr>
              <p:cNvSpPr txBox="1">
                <a:spLocks noRot="1" noChangeAspect="1" noMove="1" noResize="1" noEditPoints="1" noAdjustHandles="1" noChangeArrowheads="1" noChangeShapeType="1" noTextEdit="1"/>
              </p:cNvSpPr>
              <p:nvPr/>
            </p:nvSpPr>
            <p:spPr>
              <a:xfrm>
                <a:off x="6676291" y="3748808"/>
                <a:ext cx="5111528" cy="2413931"/>
              </a:xfrm>
              <a:prstGeom prst="rect">
                <a:avLst/>
              </a:prstGeom>
              <a:blipFill>
                <a:blip r:embed="rId3"/>
                <a:stretch>
                  <a:fillRect l="-2741" b="-253"/>
                </a:stretch>
              </a:blipFill>
            </p:spPr>
            <p:txBody>
              <a:bodyPr/>
              <a:lstStyle/>
              <a:p>
                <a:r>
                  <a:rPr lang="en-GB">
                    <a:noFill/>
                  </a:rPr>
                  <a:t> </a:t>
                </a:r>
              </a:p>
            </p:txBody>
          </p:sp>
        </mc:Fallback>
      </mc:AlternateContent>
      <p:pic>
        <p:nvPicPr>
          <p:cNvPr id="6" name="Picture 5">
            <a:extLst>
              <a:ext uri="{FF2B5EF4-FFF2-40B4-BE49-F238E27FC236}">
                <a16:creationId xmlns:a16="http://schemas.microsoft.com/office/drawing/2014/main" id="{D2299814-F444-4C03-9EB8-392EA51525A4}"/>
              </a:ext>
            </a:extLst>
          </p:cNvPr>
          <p:cNvPicPr>
            <a:picLocks noChangeAspect="1"/>
          </p:cNvPicPr>
          <p:nvPr/>
        </p:nvPicPr>
        <p:blipFill>
          <a:blip r:embed="rId4"/>
          <a:stretch>
            <a:fillRect/>
          </a:stretch>
        </p:blipFill>
        <p:spPr>
          <a:xfrm>
            <a:off x="7511613" y="1408339"/>
            <a:ext cx="3681489" cy="1028164"/>
          </a:xfrm>
          <a:prstGeom prst="rect">
            <a:avLst/>
          </a:prstGeom>
        </p:spPr>
      </p:pic>
      <p:sp>
        <p:nvSpPr>
          <p:cNvPr id="3" name="TextBox 2">
            <a:extLst>
              <a:ext uri="{FF2B5EF4-FFF2-40B4-BE49-F238E27FC236}">
                <a16:creationId xmlns:a16="http://schemas.microsoft.com/office/drawing/2014/main" id="{69B28A28-DBED-4949-88C2-F7EB4AF1001F}"/>
              </a:ext>
            </a:extLst>
          </p:cNvPr>
          <p:cNvSpPr txBox="1"/>
          <p:nvPr/>
        </p:nvSpPr>
        <p:spPr>
          <a:xfrm>
            <a:off x="685801" y="3927498"/>
            <a:ext cx="5410199" cy="2585323"/>
          </a:xfrm>
          <a:prstGeom prst="rect">
            <a:avLst/>
          </a:prstGeom>
          <a:noFill/>
        </p:spPr>
        <p:txBody>
          <a:bodyPr wrap="square" rtlCol="0">
            <a:spAutoFit/>
          </a:bodyPr>
          <a:lstStyle/>
          <a:p>
            <a:r>
              <a:rPr lang="en-US" dirty="0">
                <a:latin typeface="Century Gothic" panose="020B0502020202020204" pitchFamily="34" charset="0"/>
              </a:rPr>
              <a:t>Pascals triangle coded to determine the coefficients of the expansion:</a:t>
            </a:r>
          </a:p>
          <a:p>
            <a:endParaRPr lang="en-US" dirty="0">
              <a:latin typeface="Century Gothic" panose="020B0502020202020204" pitchFamily="34" charset="0"/>
            </a:endParaRPr>
          </a:p>
          <a:p>
            <a:pPr marL="342900" indent="-342900">
              <a:buAutoNum type="arabicPeriod"/>
            </a:pPr>
            <a:r>
              <a:rPr lang="en-US" dirty="0">
                <a:latin typeface="Century Gothic" panose="020B0502020202020204" pitchFamily="34" charset="0"/>
              </a:rPr>
              <a:t>Initialize the first row of the triangle, i.e. [1 1].</a:t>
            </a:r>
          </a:p>
          <a:p>
            <a:pPr marL="342900" indent="-342900">
              <a:buAutoNum type="arabicPeriod"/>
            </a:pPr>
            <a:r>
              <a:rPr lang="en-US" dirty="0">
                <a:latin typeface="Century Gothic" panose="020B0502020202020204" pitchFamily="34" charset="0"/>
              </a:rPr>
              <a:t>Take the sum of the above numbers for the next row.</a:t>
            </a:r>
          </a:p>
          <a:p>
            <a:pPr marL="342900" indent="-342900">
              <a:buAutoNum type="arabicPeriod"/>
            </a:pPr>
            <a:r>
              <a:rPr lang="en-US" dirty="0">
                <a:latin typeface="Century Gothic" panose="020B0502020202020204" pitchFamily="34" charset="0"/>
              </a:rPr>
              <a:t>Start and end of row are always 1.</a:t>
            </a:r>
          </a:p>
          <a:p>
            <a:endParaRPr lang="en-US" dirty="0">
              <a:latin typeface="Century Gothic" panose="020B0502020202020204" pitchFamily="34" charset="0"/>
            </a:endParaRPr>
          </a:p>
          <a:p>
            <a:r>
              <a:rPr lang="en-US" dirty="0">
                <a:latin typeface="Century Gothic" panose="020B0502020202020204" pitchFamily="34" charset="0"/>
              </a:rPr>
              <a:t>N – represents power = number of rows.</a:t>
            </a:r>
          </a:p>
        </p:txBody>
      </p:sp>
      <p:grpSp>
        <p:nvGrpSpPr>
          <p:cNvPr id="28" name="Group 27">
            <a:extLst>
              <a:ext uri="{FF2B5EF4-FFF2-40B4-BE49-F238E27FC236}">
                <a16:creationId xmlns:a16="http://schemas.microsoft.com/office/drawing/2014/main" id="{A57B4A8F-790E-4E6D-B57B-03D2D7A7B19F}"/>
              </a:ext>
            </a:extLst>
          </p:cNvPr>
          <p:cNvGrpSpPr/>
          <p:nvPr/>
        </p:nvGrpSpPr>
        <p:grpSpPr>
          <a:xfrm>
            <a:off x="1609188" y="1353568"/>
            <a:ext cx="2387260" cy="2452762"/>
            <a:chOff x="1316007" y="1665325"/>
            <a:chExt cx="2387260" cy="2452762"/>
          </a:xfrm>
        </p:grpSpPr>
        <p:sp>
          <p:nvSpPr>
            <p:cNvPr id="10" name="Rectangle 9">
              <a:extLst>
                <a:ext uri="{FF2B5EF4-FFF2-40B4-BE49-F238E27FC236}">
                  <a16:creationId xmlns:a16="http://schemas.microsoft.com/office/drawing/2014/main" id="{76DF9D3E-CFF1-46E9-ABE7-1955C0F5B543}"/>
                </a:ext>
              </a:extLst>
            </p:cNvPr>
            <p:cNvSpPr/>
            <p:nvPr/>
          </p:nvSpPr>
          <p:spPr>
            <a:xfrm>
              <a:off x="2227754" y="1665325"/>
              <a:ext cx="596815" cy="594102"/>
            </a:xfrm>
            <a:prstGeom prst="rect">
              <a:avLst/>
            </a:prstGeom>
            <a:ln>
              <a:solidFill>
                <a:srgbClr val="0000FF"/>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200" dirty="0">
                  <a:latin typeface="Berlin Sans FB" panose="020E0602020502020306" pitchFamily="34" charset="0"/>
                </a:rPr>
                <a:t>1</a:t>
              </a:r>
              <a:endParaRPr lang="en-GB" sz="3200" dirty="0">
                <a:latin typeface="Berlin Sans FB" panose="020E0602020502020306" pitchFamily="34" charset="0"/>
              </a:endParaRPr>
            </a:p>
          </p:txBody>
        </p:sp>
        <p:sp>
          <p:nvSpPr>
            <p:cNvPr id="12" name="Rectangle 11">
              <a:extLst>
                <a:ext uri="{FF2B5EF4-FFF2-40B4-BE49-F238E27FC236}">
                  <a16:creationId xmlns:a16="http://schemas.microsoft.com/office/drawing/2014/main" id="{811861E0-61FC-4996-A378-52C5A960378D}"/>
                </a:ext>
              </a:extLst>
            </p:cNvPr>
            <p:cNvSpPr/>
            <p:nvPr/>
          </p:nvSpPr>
          <p:spPr>
            <a:xfrm>
              <a:off x="2509639" y="2282898"/>
              <a:ext cx="596815" cy="594102"/>
            </a:xfrm>
            <a:prstGeom prst="rect">
              <a:avLst/>
            </a:prstGeom>
            <a:solidFill>
              <a:srgbClr val="7030A0"/>
            </a:solidFill>
            <a:ln>
              <a:solidFill>
                <a:srgbClr val="0000FF"/>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200" dirty="0">
                  <a:latin typeface="Berlin Sans FB" panose="020E0602020502020306" pitchFamily="34" charset="0"/>
                </a:rPr>
                <a:t>1</a:t>
              </a:r>
              <a:endParaRPr lang="en-GB" sz="3200" dirty="0">
                <a:latin typeface="Berlin Sans FB" panose="020E0602020502020306" pitchFamily="34" charset="0"/>
              </a:endParaRPr>
            </a:p>
          </p:txBody>
        </p:sp>
        <p:sp>
          <p:nvSpPr>
            <p:cNvPr id="13" name="Rectangle 12">
              <a:extLst>
                <a:ext uri="{FF2B5EF4-FFF2-40B4-BE49-F238E27FC236}">
                  <a16:creationId xmlns:a16="http://schemas.microsoft.com/office/drawing/2014/main" id="{70B1DE59-B5E3-41AF-A58C-AD53EABAC354}"/>
                </a:ext>
              </a:extLst>
            </p:cNvPr>
            <p:cNvSpPr/>
            <p:nvPr/>
          </p:nvSpPr>
          <p:spPr>
            <a:xfrm>
              <a:off x="1614415" y="2900471"/>
              <a:ext cx="596815" cy="594102"/>
            </a:xfrm>
            <a:prstGeom prst="rect">
              <a:avLst/>
            </a:prstGeom>
            <a:ln>
              <a:solidFill>
                <a:srgbClr val="0000FF"/>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200" dirty="0">
                  <a:latin typeface="Berlin Sans FB" panose="020E0602020502020306" pitchFamily="34" charset="0"/>
                </a:rPr>
                <a:t>1</a:t>
              </a:r>
              <a:endParaRPr lang="en-GB" sz="3200" dirty="0">
                <a:latin typeface="Berlin Sans FB" panose="020E0602020502020306" pitchFamily="34" charset="0"/>
              </a:endParaRPr>
            </a:p>
          </p:txBody>
        </p:sp>
        <p:sp>
          <p:nvSpPr>
            <p:cNvPr id="14" name="Rectangle 13">
              <a:extLst>
                <a:ext uri="{FF2B5EF4-FFF2-40B4-BE49-F238E27FC236}">
                  <a16:creationId xmlns:a16="http://schemas.microsoft.com/office/drawing/2014/main" id="{1D5F8FC8-2AC7-46E2-97D8-4C796DCE9FE7}"/>
                </a:ext>
              </a:extLst>
            </p:cNvPr>
            <p:cNvSpPr/>
            <p:nvPr/>
          </p:nvSpPr>
          <p:spPr>
            <a:xfrm>
              <a:off x="1912823" y="2282898"/>
              <a:ext cx="596815" cy="594102"/>
            </a:xfrm>
            <a:prstGeom prst="rect">
              <a:avLst/>
            </a:prstGeom>
            <a:solidFill>
              <a:srgbClr val="7030A0"/>
            </a:solidFill>
            <a:ln>
              <a:solidFill>
                <a:srgbClr val="0000FF"/>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200" dirty="0">
                  <a:latin typeface="Berlin Sans FB" panose="020E0602020502020306" pitchFamily="34" charset="0"/>
                </a:rPr>
                <a:t>1</a:t>
              </a:r>
              <a:endParaRPr lang="en-GB" sz="3200" dirty="0">
                <a:latin typeface="Berlin Sans FB" panose="020E0602020502020306" pitchFamily="34" charset="0"/>
              </a:endParaRPr>
            </a:p>
          </p:txBody>
        </p:sp>
        <p:sp>
          <p:nvSpPr>
            <p:cNvPr id="15" name="Rectangle 14">
              <a:extLst>
                <a:ext uri="{FF2B5EF4-FFF2-40B4-BE49-F238E27FC236}">
                  <a16:creationId xmlns:a16="http://schemas.microsoft.com/office/drawing/2014/main" id="{275FBF3D-A9C9-4AF3-917B-69F30E13CBA1}"/>
                </a:ext>
              </a:extLst>
            </p:cNvPr>
            <p:cNvSpPr/>
            <p:nvPr/>
          </p:nvSpPr>
          <p:spPr>
            <a:xfrm>
              <a:off x="2211230" y="2902052"/>
              <a:ext cx="596815" cy="594102"/>
            </a:xfrm>
            <a:prstGeom prst="rect">
              <a:avLst/>
            </a:prstGeom>
            <a:solidFill>
              <a:srgbClr val="FFFF00"/>
            </a:solidFill>
            <a:ln>
              <a:solidFill>
                <a:srgbClr val="0000FF"/>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200" dirty="0">
                  <a:solidFill>
                    <a:sysClr val="windowText" lastClr="000000"/>
                  </a:solidFill>
                  <a:latin typeface="Berlin Sans FB" panose="020E0602020502020306" pitchFamily="34" charset="0"/>
                </a:rPr>
                <a:t>2</a:t>
              </a:r>
              <a:endParaRPr lang="en-GB" sz="3200" dirty="0">
                <a:solidFill>
                  <a:sysClr val="windowText" lastClr="000000"/>
                </a:solidFill>
                <a:latin typeface="Berlin Sans FB" panose="020E0602020502020306" pitchFamily="34" charset="0"/>
              </a:endParaRPr>
            </a:p>
          </p:txBody>
        </p:sp>
        <p:sp>
          <p:nvSpPr>
            <p:cNvPr id="16" name="Rectangle 15">
              <a:extLst>
                <a:ext uri="{FF2B5EF4-FFF2-40B4-BE49-F238E27FC236}">
                  <a16:creationId xmlns:a16="http://schemas.microsoft.com/office/drawing/2014/main" id="{CD15C93F-59E3-4E42-B3E4-6365B3C59D97}"/>
                </a:ext>
              </a:extLst>
            </p:cNvPr>
            <p:cNvSpPr/>
            <p:nvPr/>
          </p:nvSpPr>
          <p:spPr>
            <a:xfrm>
              <a:off x="1912822" y="3523985"/>
              <a:ext cx="596815" cy="594102"/>
            </a:xfrm>
            <a:prstGeom prst="rect">
              <a:avLst/>
            </a:prstGeom>
            <a:ln>
              <a:solidFill>
                <a:srgbClr val="0000FF"/>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200" dirty="0">
                  <a:latin typeface="Berlin Sans FB" panose="020E0602020502020306" pitchFamily="34" charset="0"/>
                </a:rPr>
                <a:t>3</a:t>
              </a:r>
              <a:endParaRPr lang="en-GB" sz="3200" dirty="0">
                <a:latin typeface="Berlin Sans FB" panose="020E0602020502020306" pitchFamily="34" charset="0"/>
              </a:endParaRPr>
            </a:p>
          </p:txBody>
        </p:sp>
        <p:sp>
          <p:nvSpPr>
            <p:cNvPr id="17" name="Rectangle 16">
              <a:extLst>
                <a:ext uri="{FF2B5EF4-FFF2-40B4-BE49-F238E27FC236}">
                  <a16:creationId xmlns:a16="http://schemas.microsoft.com/office/drawing/2014/main" id="{A2DA2364-3BF1-48EB-A89F-F199EB156145}"/>
                </a:ext>
              </a:extLst>
            </p:cNvPr>
            <p:cNvSpPr/>
            <p:nvPr/>
          </p:nvSpPr>
          <p:spPr>
            <a:xfrm>
              <a:off x="2526161" y="3514517"/>
              <a:ext cx="596815" cy="594102"/>
            </a:xfrm>
            <a:prstGeom prst="rect">
              <a:avLst/>
            </a:prstGeom>
            <a:ln>
              <a:solidFill>
                <a:srgbClr val="0000FF"/>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200" dirty="0">
                  <a:latin typeface="Berlin Sans FB" panose="020E0602020502020306" pitchFamily="34" charset="0"/>
                </a:rPr>
                <a:t>3</a:t>
              </a:r>
              <a:endParaRPr lang="en-GB" sz="3200" dirty="0">
                <a:latin typeface="Berlin Sans FB" panose="020E0602020502020306" pitchFamily="34" charset="0"/>
              </a:endParaRPr>
            </a:p>
          </p:txBody>
        </p:sp>
        <p:sp>
          <p:nvSpPr>
            <p:cNvPr id="18" name="Rectangle 17">
              <a:extLst>
                <a:ext uri="{FF2B5EF4-FFF2-40B4-BE49-F238E27FC236}">
                  <a16:creationId xmlns:a16="http://schemas.microsoft.com/office/drawing/2014/main" id="{68E403A9-1B7E-4A11-986E-51B3BEC55239}"/>
                </a:ext>
              </a:extLst>
            </p:cNvPr>
            <p:cNvSpPr/>
            <p:nvPr/>
          </p:nvSpPr>
          <p:spPr>
            <a:xfrm>
              <a:off x="2824569" y="2900471"/>
              <a:ext cx="596815" cy="594102"/>
            </a:xfrm>
            <a:prstGeom prst="rect">
              <a:avLst/>
            </a:prstGeom>
            <a:ln>
              <a:solidFill>
                <a:srgbClr val="0000FF"/>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200" dirty="0">
                  <a:latin typeface="Berlin Sans FB" panose="020E0602020502020306" pitchFamily="34" charset="0"/>
                </a:rPr>
                <a:t>1</a:t>
              </a:r>
              <a:endParaRPr lang="en-GB" sz="3200" dirty="0">
                <a:latin typeface="Berlin Sans FB" panose="020E0602020502020306" pitchFamily="34" charset="0"/>
              </a:endParaRPr>
            </a:p>
          </p:txBody>
        </p:sp>
        <p:sp>
          <p:nvSpPr>
            <p:cNvPr id="19" name="Rectangle 18">
              <a:extLst>
                <a:ext uri="{FF2B5EF4-FFF2-40B4-BE49-F238E27FC236}">
                  <a16:creationId xmlns:a16="http://schemas.microsoft.com/office/drawing/2014/main" id="{F45D0184-F989-4CC6-A055-B117BA570827}"/>
                </a:ext>
              </a:extLst>
            </p:cNvPr>
            <p:cNvSpPr/>
            <p:nvPr/>
          </p:nvSpPr>
          <p:spPr>
            <a:xfrm>
              <a:off x="1316007" y="3514517"/>
              <a:ext cx="596815" cy="594102"/>
            </a:xfrm>
            <a:prstGeom prst="rect">
              <a:avLst/>
            </a:prstGeom>
            <a:ln>
              <a:solidFill>
                <a:srgbClr val="0000FF"/>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200" dirty="0">
                  <a:latin typeface="Berlin Sans FB" panose="020E0602020502020306" pitchFamily="34" charset="0"/>
                </a:rPr>
                <a:t>1</a:t>
              </a:r>
              <a:endParaRPr lang="en-GB" sz="3200" dirty="0">
                <a:latin typeface="Berlin Sans FB" panose="020E0602020502020306" pitchFamily="34" charset="0"/>
              </a:endParaRPr>
            </a:p>
          </p:txBody>
        </p:sp>
        <p:sp>
          <p:nvSpPr>
            <p:cNvPr id="20" name="Rectangle 19">
              <a:extLst>
                <a:ext uri="{FF2B5EF4-FFF2-40B4-BE49-F238E27FC236}">
                  <a16:creationId xmlns:a16="http://schemas.microsoft.com/office/drawing/2014/main" id="{0203BFB6-C4EC-45AB-B0CC-80DCF589E023}"/>
                </a:ext>
              </a:extLst>
            </p:cNvPr>
            <p:cNvSpPr/>
            <p:nvPr/>
          </p:nvSpPr>
          <p:spPr>
            <a:xfrm>
              <a:off x="3106452" y="3523985"/>
              <a:ext cx="596815" cy="594102"/>
            </a:xfrm>
            <a:prstGeom prst="rect">
              <a:avLst/>
            </a:prstGeom>
            <a:ln>
              <a:solidFill>
                <a:srgbClr val="0000FF"/>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3200" dirty="0">
                  <a:latin typeface="Berlin Sans FB" panose="020E0602020502020306" pitchFamily="34" charset="0"/>
                </a:rPr>
                <a:t>1</a:t>
              </a:r>
              <a:endParaRPr lang="en-GB" sz="3200" dirty="0">
                <a:latin typeface="Berlin Sans FB" panose="020E0602020502020306" pitchFamily="34" charset="0"/>
              </a:endParaRPr>
            </a:p>
          </p:txBody>
        </p:sp>
        <p:cxnSp>
          <p:nvCxnSpPr>
            <p:cNvPr id="21" name="Straight Arrow Connector 20">
              <a:extLst>
                <a:ext uri="{FF2B5EF4-FFF2-40B4-BE49-F238E27FC236}">
                  <a16:creationId xmlns:a16="http://schemas.microsoft.com/office/drawing/2014/main" id="{CC0620F1-2417-4382-9CBC-85D1831357AF}"/>
                </a:ext>
              </a:extLst>
            </p:cNvPr>
            <p:cNvCxnSpPr>
              <a:cxnSpLocks/>
              <a:stCxn id="14" idx="1"/>
              <a:endCxn id="13" idx="3"/>
            </p:cNvCxnSpPr>
            <p:nvPr/>
          </p:nvCxnSpPr>
          <p:spPr>
            <a:xfrm>
              <a:off x="1912823" y="2579949"/>
              <a:ext cx="298407" cy="61757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A57AEF92-7E9F-4AB7-9F8B-D4EEE2990521}"/>
                </a:ext>
              </a:extLst>
            </p:cNvPr>
            <p:cNvCxnSpPr>
              <a:stCxn id="12" idx="3"/>
              <a:endCxn id="18" idx="1"/>
            </p:cNvCxnSpPr>
            <p:nvPr/>
          </p:nvCxnSpPr>
          <p:spPr>
            <a:xfrm flipH="1">
              <a:off x="2824569" y="2579949"/>
              <a:ext cx="281885" cy="61757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247571B7-4DC3-4E8E-8694-C2F1F6D323FA}"/>
                  </a:ext>
                </a:extLst>
              </p:cNvPr>
              <p:cNvSpPr txBox="1"/>
              <p:nvPr/>
            </p:nvSpPr>
            <p:spPr>
              <a:xfrm>
                <a:off x="7806769" y="2705622"/>
                <a:ext cx="3524024" cy="582404"/>
              </a:xfrm>
              <a:prstGeom prst="rect">
                <a:avLst/>
              </a:prstGeom>
              <a:noFill/>
            </p:spPr>
            <p:txBody>
              <a:bodyPr wrap="square" lIns="0" tIns="0" rIns="0" bIns="0" rtlCol="0">
                <a:spAutoFit/>
              </a:bodyPr>
              <a:lstStyle/>
              <a:p>
                <a:r>
                  <a:rPr lang="en-GB" sz="2400" dirty="0">
                    <a:latin typeface="Century Gothic" panose="020B0502020202020204" pitchFamily="34" charset="0"/>
                  </a:rPr>
                  <a:t>Where</a:t>
                </a:r>
                <a:r>
                  <a:rPr lang="en-GB" sz="2400" dirty="0"/>
                  <a:t>, </a:t>
                </a:r>
                <a14:m>
                  <m:oMath xmlns:m="http://schemas.openxmlformats.org/officeDocument/2006/math">
                    <m:d>
                      <m:dPr>
                        <m:ctrlPr>
                          <a:rPr lang="en-GB" sz="2400" i="1" smtClean="0">
                            <a:latin typeface="Cambria Math" panose="02040503050406030204" pitchFamily="18" charset="0"/>
                          </a:rPr>
                        </m:ctrlPr>
                      </m:dPr>
                      <m:e>
                        <m:m>
                          <m:mPr>
                            <m:plcHide m:val="on"/>
                            <m:mcs>
                              <m:mc>
                                <m:mcPr>
                                  <m:count m:val="1"/>
                                  <m:mcJc m:val="center"/>
                                </m:mcPr>
                              </m:mc>
                            </m:mcs>
                            <m:ctrlPr>
                              <a:rPr lang="en-GB" sz="2400" i="1">
                                <a:latin typeface="Cambria Math" panose="02040503050406030204" pitchFamily="18" charset="0"/>
                              </a:rPr>
                            </m:ctrlPr>
                          </m:mPr>
                          <m:mr>
                            <m:e>
                              <m:r>
                                <a:rPr lang="en-GB" sz="2400" i="1">
                                  <a:latin typeface="Cambria Math" panose="02040503050406030204" pitchFamily="18" charset="0"/>
                                </a:rPr>
                                <m:t>𝑛</m:t>
                              </m:r>
                            </m:e>
                          </m:mr>
                          <m:mr>
                            <m:e>
                              <m:r>
                                <a:rPr lang="en-GB" sz="2400" i="1">
                                  <a:latin typeface="Cambria Math" panose="02040503050406030204" pitchFamily="18" charset="0"/>
                                </a:rPr>
                                <m:t>𝑘</m:t>
                              </m:r>
                            </m:e>
                          </m:mr>
                        </m:m>
                      </m:e>
                    </m:d>
                    <m:r>
                      <a:rPr lang="en-GB" sz="2400" i="0">
                        <a:latin typeface="Cambria Math" panose="02040503050406030204" pitchFamily="18" charset="0"/>
                      </a:rPr>
                      <m:t>=</m:t>
                    </m:r>
                    <m:f>
                      <m:fPr>
                        <m:ctrlPr>
                          <a:rPr lang="en-GB" sz="2400" i="1">
                            <a:latin typeface="Cambria Math" panose="02040503050406030204" pitchFamily="18" charset="0"/>
                          </a:rPr>
                        </m:ctrlPr>
                      </m:fPr>
                      <m:num>
                        <m:r>
                          <a:rPr lang="en-GB" sz="2400" i="1">
                            <a:latin typeface="Cambria Math" panose="02040503050406030204" pitchFamily="18" charset="0"/>
                          </a:rPr>
                          <m:t>𝑛</m:t>
                        </m:r>
                        <m:r>
                          <a:rPr lang="en-GB" sz="2400" i="0">
                            <a:latin typeface="Cambria Math" panose="02040503050406030204" pitchFamily="18" charset="0"/>
                          </a:rPr>
                          <m:t>!</m:t>
                        </m:r>
                      </m:num>
                      <m:den>
                        <m:r>
                          <a:rPr lang="en-GB" sz="2400" i="1">
                            <a:latin typeface="Cambria Math" panose="02040503050406030204" pitchFamily="18" charset="0"/>
                          </a:rPr>
                          <m:t>𝑘</m:t>
                        </m:r>
                        <m:r>
                          <a:rPr lang="en-GB" sz="2400" i="0">
                            <a:latin typeface="Cambria Math" panose="02040503050406030204" pitchFamily="18" charset="0"/>
                          </a:rPr>
                          <m:t>!</m:t>
                        </m:r>
                        <m:d>
                          <m:dPr>
                            <m:ctrlPr>
                              <a:rPr lang="en-GB" sz="2400" i="1">
                                <a:latin typeface="Cambria Math" panose="02040503050406030204" pitchFamily="18" charset="0"/>
                              </a:rPr>
                            </m:ctrlPr>
                          </m:dPr>
                          <m:e>
                            <m:r>
                              <a:rPr lang="en-GB" sz="2400" i="1">
                                <a:latin typeface="Cambria Math" panose="02040503050406030204" pitchFamily="18" charset="0"/>
                              </a:rPr>
                              <m:t>𝑛</m:t>
                            </m:r>
                            <m:r>
                              <a:rPr lang="en-GB" sz="2400" i="0">
                                <a:latin typeface="Cambria Math" panose="02040503050406030204" pitchFamily="18" charset="0"/>
                              </a:rPr>
                              <m:t>−</m:t>
                            </m:r>
                            <m:r>
                              <a:rPr lang="en-GB" sz="2400" i="1">
                                <a:latin typeface="Cambria Math" panose="02040503050406030204" pitchFamily="18" charset="0"/>
                              </a:rPr>
                              <m:t>𝑘</m:t>
                            </m:r>
                          </m:e>
                        </m:d>
                        <m:r>
                          <a:rPr lang="en-GB" sz="2400" i="0">
                            <a:latin typeface="Cambria Math" panose="02040503050406030204" pitchFamily="18" charset="0"/>
                          </a:rPr>
                          <m:t>!</m:t>
                        </m:r>
                      </m:den>
                    </m:f>
                  </m:oMath>
                </a14:m>
                <a:endParaRPr lang="en-GB" sz="2400" dirty="0"/>
              </a:p>
            </p:txBody>
          </p:sp>
        </mc:Choice>
        <mc:Fallback xmlns="">
          <p:sp>
            <p:nvSpPr>
              <p:cNvPr id="29" name="TextBox 28">
                <a:extLst>
                  <a:ext uri="{FF2B5EF4-FFF2-40B4-BE49-F238E27FC236}">
                    <a16:creationId xmlns:a16="http://schemas.microsoft.com/office/drawing/2014/main" id="{247571B7-4DC3-4E8E-8694-C2F1F6D323FA}"/>
                  </a:ext>
                </a:extLst>
              </p:cNvPr>
              <p:cNvSpPr txBox="1">
                <a:spLocks noRot="1" noChangeAspect="1" noMove="1" noResize="1" noEditPoints="1" noAdjustHandles="1" noChangeArrowheads="1" noChangeShapeType="1" noTextEdit="1"/>
              </p:cNvSpPr>
              <p:nvPr/>
            </p:nvSpPr>
            <p:spPr>
              <a:xfrm>
                <a:off x="7806769" y="2705622"/>
                <a:ext cx="3524024" cy="582404"/>
              </a:xfrm>
              <a:prstGeom prst="rect">
                <a:avLst/>
              </a:prstGeom>
              <a:blipFill>
                <a:blip r:embed="rId5"/>
                <a:stretch>
                  <a:fillRect l="-5363" t="-2105" b="-11579"/>
                </a:stretch>
              </a:blipFill>
            </p:spPr>
            <p:txBody>
              <a:bodyPr/>
              <a:lstStyle/>
              <a:p>
                <a:r>
                  <a:rPr lang="en-GB">
                    <a:noFill/>
                  </a:rPr>
                  <a:t> </a:t>
                </a:r>
              </a:p>
            </p:txBody>
          </p:sp>
        </mc:Fallback>
      </mc:AlternateContent>
      <p:sp>
        <p:nvSpPr>
          <p:cNvPr id="30" name="TextBox 29">
            <a:extLst>
              <a:ext uri="{FF2B5EF4-FFF2-40B4-BE49-F238E27FC236}">
                <a16:creationId xmlns:a16="http://schemas.microsoft.com/office/drawing/2014/main" id="{FAAD0760-1E7E-438A-9B5E-654D65EC76CB}"/>
              </a:ext>
            </a:extLst>
          </p:cNvPr>
          <p:cNvSpPr txBox="1"/>
          <p:nvPr/>
        </p:nvSpPr>
        <p:spPr>
          <a:xfrm>
            <a:off x="4547584" y="1650619"/>
            <a:ext cx="2575623" cy="1631216"/>
          </a:xfrm>
          <a:prstGeom prst="rect">
            <a:avLst/>
          </a:prstGeom>
          <a:noFill/>
        </p:spPr>
        <p:txBody>
          <a:bodyPr wrap="square" rtlCol="0">
            <a:spAutoFit/>
          </a:bodyPr>
          <a:lstStyle/>
          <a:p>
            <a:pPr algn="ctr"/>
            <a:r>
              <a:rPr lang="en-US" sz="2000" b="1" dirty="0">
                <a:latin typeface="Century Gothic" panose="020B0502020202020204" pitchFamily="34" charset="0"/>
              </a:rPr>
              <a:t>TWO METHODS:</a:t>
            </a:r>
          </a:p>
          <a:p>
            <a:pPr algn="ctr"/>
            <a:endParaRPr lang="en-US" sz="2000" b="1" dirty="0">
              <a:latin typeface="Century Gothic" panose="020B0502020202020204" pitchFamily="34" charset="0"/>
            </a:endParaRPr>
          </a:p>
          <a:p>
            <a:pPr algn="ctr"/>
            <a:r>
              <a:rPr lang="en-US" sz="2000" b="1" dirty="0">
                <a:latin typeface="Century Gothic" panose="020B0502020202020204" pitchFamily="34" charset="0"/>
              </a:rPr>
              <a:t>PASCALS TRIANGLE </a:t>
            </a:r>
          </a:p>
          <a:p>
            <a:pPr algn="ctr"/>
            <a:r>
              <a:rPr lang="en-US" sz="2000" b="1" dirty="0">
                <a:latin typeface="Century Gothic" panose="020B0502020202020204" pitchFamily="34" charset="0"/>
              </a:rPr>
              <a:t>OR </a:t>
            </a:r>
          </a:p>
          <a:p>
            <a:pPr algn="ctr"/>
            <a:r>
              <a:rPr lang="en-US" sz="2000" b="1" dirty="0">
                <a:latin typeface="Century Gothic" panose="020B0502020202020204" pitchFamily="34" charset="0"/>
              </a:rPr>
              <a:t>FACTORIAL</a:t>
            </a:r>
            <a:endParaRPr lang="en-GB" sz="2000" b="1" dirty="0">
              <a:latin typeface="Century Gothic" panose="020B0502020202020204" pitchFamily="34" charset="0"/>
            </a:endParaRPr>
          </a:p>
        </p:txBody>
      </p:sp>
      <p:cxnSp>
        <p:nvCxnSpPr>
          <p:cNvPr id="32" name="Straight Arrow Connector 31">
            <a:extLst>
              <a:ext uri="{FF2B5EF4-FFF2-40B4-BE49-F238E27FC236}">
                <a16:creationId xmlns:a16="http://schemas.microsoft.com/office/drawing/2014/main" id="{8DDF86F0-FBC3-423A-A53F-8E43D7BB7053}"/>
              </a:ext>
            </a:extLst>
          </p:cNvPr>
          <p:cNvCxnSpPr>
            <a:cxnSpLocks/>
          </p:cNvCxnSpPr>
          <p:nvPr/>
        </p:nvCxnSpPr>
        <p:spPr>
          <a:xfrm flipH="1">
            <a:off x="4531060" y="2705622"/>
            <a:ext cx="554508" cy="47719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D920B828-CBA3-4911-A401-D5909517B4F7}"/>
              </a:ext>
            </a:extLst>
          </p:cNvPr>
          <p:cNvCxnSpPr>
            <a:cxnSpLocks/>
          </p:cNvCxnSpPr>
          <p:nvPr/>
        </p:nvCxnSpPr>
        <p:spPr>
          <a:xfrm flipV="1">
            <a:off x="6546383" y="3035386"/>
            <a:ext cx="1127960" cy="14445"/>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177601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AA13A-3E29-4A8E-AE59-FFC44E984CDE}"/>
              </a:ext>
            </a:extLst>
          </p:cNvPr>
          <p:cNvSpPr>
            <a:spLocks noGrp="1"/>
          </p:cNvSpPr>
          <p:nvPr>
            <p:ph type="title"/>
          </p:nvPr>
        </p:nvSpPr>
        <p:spPr>
          <a:xfrm>
            <a:off x="685801" y="96034"/>
            <a:ext cx="10131425" cy="1456267"/>
          </a:xfrm>
        </p:spPr>
        <p:txBody>
          <a:bodyPr>
            <a:normAutofit/>
          </a:bodyPr>
          <a:lstStyle/>
          <a:p>
            <a:pPr algn="ctr"/>
            <a:r>
              <a:rPr lang="en-US" sz="4000" dirty="0">
                <a:latin typeface="Berlin Sans FB" panose="020E0602020502020306" pitchFamily="34" charset="0"/>
              </a:rPr>
              <a:t>CALCULUS</a:t>
            </a:r>
            <a:endParaRPr lang="en-GB" sz="4000" dirty="0">
              <a:latin typeface="Berlin Sans FB" panose="020E0602020502020306" pitchFamily="34" charset="0"/>
            </a:endParaRPr>
          </a:p>
        </p:txBody>
      </p:sp>
      <p:pic>
        <p:nvPicPr>
          <p:cNvPr id="11" name="Picture 10">
            <a:extLst>
              <a:ext uri="{FF2B5EF4-FFF2-40B4-BE49-F238E27FC236}">
                <a16:creationId xmlns:a16="http://schemas.microsoft.com/office/drawing/2014/main" id="{4B90F320-38A8-4FDC-B56E-B8F20A7DA471}"/>
              </a:ext>
            </a:extLst>
          </p:cNvPr>
          <p:cNvPicPr>
            <a:picLocks noChangeAspect="1"/>
          </p:cNvPicPr>
          <p:nvPr/>
        </p:nvPicPr>
        <p:blipFill>
          <a:blip r:embed="rId3"/>
          <a:stretch>
            <a:fillRect/>
          </a:stretch>
        </p:blipFill>
        <p:spPr>
          <a:xfrm>
            <a:off x="240466" y="2822201"/>
            <a:ext cx="5954735" cy="3741437"/>
          </a:xfrm>
          <a:prstGeom prst="rect">
            <a:avLst/>
          </a:prstGeom>
        </p:spPr>
      </p:pic>
      <p:pic>
        <p:nvPicPr>
          <p:cNvPr id="12" name="Picture 11">
            <a:extLst>
              <a:ext uri="{FF2B5EF4-FFF2-40B4-BE49-F238E27FC236}">
                <a16:creationId xmlns:a16="http://schemas.microsoft.com/office/drawing/2014/main" id="{CF4E0AA8-FDDF-47D3-A1F7-D7FDD436C20C}"/>
              </a:ext>
            </a:extLst>
          </p:cNvPr>
          <p:cNvPicPr>
            <a:picLocks noChangeAspect="1"/>
          </p:cNvPicPr>
          <p:nvPr/>
        </p:nvPicPr>
        <p:blipFill>
          <a:blip r:embed="rId4"/>
          <a:stretch>
            <a:fillRect/>
          </a:stretch>
        </p:blipFill>
        <p:spPr>
          <a:xfrm>
            <a:off x="5933543" y="1168766"/>
            <a:ext cx="6045354" cy="3505258"/>
          </a:xfrm>
          <a:prstGeom prst="rect">
            <a:avLst/>
          </a:prstGeom>
        </p:spPr>
      </p:pic>
      <p:sp>
        <p:nvSpPr>
          <p:cNvPr id="17" name="TextBox 16">
            <a:extLst>
              <a:ext uri="{FF2B5EF4-FFF2-40B4-BE49-F238E27FC236}">
                <a16:creationId xmlns:a16="http://schemas.microsoft.com/office/drawing/2014/main" id="{3D6D6FD6-0E4A-4228-8C96-F0B61BBFD2C7}"/>
              </a:ext>
            </a:extLst>
          </p:cNvPr>
          <p:cNvSpPr txBox="1"/>
          <p:nvPr/>
        </p:nvSpPr>
        <p:spPr>
          <a:xfrm>
            <a:off x="1025017" y="1552301"/>
            <a:ext cx="2575623" cy="461665"/>
          </a:xfrm>
          <a:prstGeom prst="rect">
            <a:avLst/>
          </a:prstGeom>
          <a:noFill/>
        </p:spPr>
        <p:txBody>
          <a:bodyPr wrap="square" rtlCol="0">
            <a:spAutoFit/>
          </a:bodyPr>
          <a:lstStyle/>
          <a:p>
            <a:pPr algn="ctr"/>
            <a:r>
              <a:rPr lang="en-US" sz="2400" b="1" dirty="0">
                <a:latin typeface="Century Gothic" panose="020B0502020202020204" pitchFamily="34" charset="0"/>
              </a:rPr>
              <a:t>INTEGRATION</a:t>
            </a:r>
            <a:endParaRPr lang="en-GB" sz="2400" b="1" dirty="0">
              <a:latin typeface="Century Gothic" panose="020B0502020202020204" pitchFamily="34" charset="0"/>
            </a:endParaRPr>
          </a:p>
        </p:txBody>
      </p:sp>
      <p:sp>
        <p:nvSpPr>
          <p:cNvPr id="18" name="TextBox 17">
            <a:extLst>
              <a:ext uri="{FF2B5EF4-FFF2-40B4-BE49-F238E27FC236}">
                <a16:creationId xmlns:a16="http://schemas.microsoft.com/office/drawing/2014/main" id="{7CD54685-4027-4111-BC4A-9ADF09BCA606}"/>
              </a:ext>
            </a:extLst>
          </p:cNvPr>
          <p:cNvSpPr txBox="1"/>
          <p:nvPr/>
        </p:nvSpPr>
        <p:spPr>
          <a:xfrm>
            <a:off x="7465512" y="5131400"/>
            <a:ext cx="3003987" cy="461665"/>
          </a:xfrm>
          <a:prstGeom prst="rect">
            <a:avLst/>
          </a:prstGeom>
          <a:noFill/>
        </p:spPr>
        <p:txBody>
          <a:bodyPr wrap="square" rtlCol="0">
            <a:spAutoFit/>
          </a:bodyPr>
          <a:lstStyle/>
          <a:p>
            <a:pPr algn="ctr"/>
            <a:r>
              <a:rPr lang="en-US" sz="2400" b="1" dirty="0">
                <a:latin typeface="Century Gothic" panose="020B0502020202020204" pitchFamily="34" charset="0"/>
              </a:rPr>
              <a:t>DIFFERENTIATION</a:t>
            </a:r>
            <a:endParaRPr lang="en-GB" sz="2400" b="1" dirty="0">
              <a:latin typeface="Century Gothic" panose="020B0502020202020204" pitchFamily="34" charset="0"/>
            </a:endParaRPr>
          </a:p>
        </p:txBody>
      </p:sp>
      <p:cxnSp>
        <p:nvCxnSpPr>
          <p:cNvPr id="19" name="Straight Arrow Connector 18">
            <a:extLst>
              <a:ext uri="{FF2B5EF4-FFF2-40B4-BE49-F238E27FC236}">
                <a16:creationId xmlns:a16="http://schemas.microsoft.com/office/drawing/2014/main" id="{6AA03C04-D0C6-4B73-A67F-294D08E528E8}"/>
              </a:ext>
            </a:extLst>
          </p:cNvPr>
          <p:cNvCxnSpPr>
            <a:cxnSpLocks/>
            <a:stCxn id="17" idx="2"/>
          </p:cNvCxnSpPr>
          <p:nvPr/>
        </p:nvCxnSpPr>
        <p:spPr>
          <a:xfrm flipH="1">
            <a:off x="1240077" y="2013966"/>
            <a:ext cx="1072752" cy="664301"/>
          </a:xfrm>
          <a:prstGeom prst="straightConnector1">
            <a:avLst/>
          </a:prstGeom>
          <a:ln w="38100">
            <a:solidFill>
              <a:schemeClr val="bg1"/>
            </a:solidFill>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E8A22A32-D249-4225-B71D-790E0D379A6D}"/>
              </a:ext>
            </a:extLst>
          </p:cNvPr>
          <p:cNvCxnSpPr>
            <a:cxnSpLocks/>
            <a:stCxn id="18" idx="0"/>
            <a:endCxn id="12" idx="2"/>
          </p:cNvCxnSpPr>
          <p:nvPr/>
        </p:nvCxnSpPr>
        <p:spPr>
          <a:xfrm flipH="1" flipV="1">
            <a:off x="8956220" y="4674024"/>
            <a:ext cx="11286" cy="457376"/>
          </a:xfrm>
          <a:prstGeom prst="straightConnector1">
            <a:avLst/>
          </a:prstGeom>
          <a:ln w="38100">
            <a:solidFill>
              <a:schemeClr val="accent1">
                <a:lumMod val="75000"/>
              </a:schemeClr>
            </a:solidFill>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34BD30FD-6546-41FD-B3C7-129BB4307943}"/>
                  </a:ext>
                </a:extLst>
              </p:cNvPr>
              <p:cNvSpPr txBox="1"/>
              <p:nvPr/>
            </p:nvSpPr>
            <p:spPr>
              <a:xfrm>
                <a:off x="7880444" y="5689234"/>
                <a:ext cx="2187329" cy="5035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GB" sz="3200" b="1" i="1" smtClean="0">
                              <a:latin typeface="Cambria Math" panose="02040503050406030204" pitchFamily="18" charset="0"/>
                            </a:rPr>
                          </m:ctrlPr>
                        </m:sSupPr>
                        <m:e>
                          <m:r>
                            <a:rPr lang="en-GB" sz="3200" b="1" i="1">
                              <a:latin typeface="Cambria Math" panose="02040503050406030204" pitchFamily="18" charset="0"/>
                            </a:rPr>
                            <m:t>𝒙</m:t>
                          </m:r>
                        </m:e>
                        <m:sup>
                          <m:r>
                            <a:rPr lang="en-GB" sz="3200" b="1" i="1">
                              <a:latin typeface="Cambria Math" panose="02040503050406030204" pitchFamily="18" charset="0"/>
                            </a:rPr>
                            <m:t>𝒏</m:t>
                          </m:r>
                        </m:sup>
                      </m:sSup>
                      <m:r>
                        <a:rPr lang="en-GB" sz="3200" b="1" i="0">
                          <a:latin typeface="Cambria Math" panose="02040503050406030204" pitchFamily="18" charset="0"/>
                        </a:rPr>
                        <m:t>=</m:t>
                      </m:r>
                      <m:r>
                        <a:rPr lang="en-GB" sz="3200" b="1" i="1">
                          <a:latin typeface="Cambria Math" panose="02040503050406030204" pitchFamily="18" charset="0"/>
                        </a:rPr>
                        <m:t>𝒏</m:t>
                      </m:r>
                      <m:sSup>
                        <m:sSupPr>
                          <m:ctrlPr>
                            <a:rPr lang="en-GB" sz="3200" b="1" i="1">
                              <a:latin typeface="Cambria Math" panose="02040503050406030204" pitchFamily="18" charset="0"/>
                            </a:rPr>
                          </m:ctrlPr>
                        </m:sSupPr>
                        <m:e>
                          <m:r>
                            <a:rPr lang="en-GB" sz="3200" b="1" i="1">
                              <a:latin typeface="Cambria Math" panose="02040503050406030204" pitchFamily="18" charset="0"/>
                            </a:rPr>
                            <m:t>𝒙</m:t>
                          </m:r>
                        </m:e>
                        <m:sup>
                          <m:r>
                            <a:rPr lang="en-GB" sz="3200" b="1" i="1">
                              <a:latin typeface="Cambria Math" panose="02040503050406030204" pitchFamily="18" charset="0"/>
                            </a:rPr>
                            <m:t>𝒏</m:t>
                          </m:r>
                          <m:r>
                            <a:rPr lang="en-GB" sz="3200" b="1" i="0">
                              <a:latin typeface="Cambria Math" panose="02040503050406030204" pitchFamily="18" charset="0"/>
                            </a:rPr>
                            <m:t>−</m:t>
                          </m:r>
                          <m:r>
                            <a:rPr lang="en-GB" sz="3200" b="1" i="0">
                              <a:latin typeface="Cambria Math" panose="02040503050406030204" pitchFamily="18" charset="0"/>
                            </a:rPr>
                            <m:t>𝟏</m:t>
                          </m:r>
                        </m:sup>
                      </m:sSup>
                    </m:oMath>
                  </m:oMathPara>
                </a14:m>
                <a:endParaRPr lang="en-GB" b="1" dirty="0"/>
              </a:p>
            </p:txBody>
          </p:sp>
        </mc:Choice>
        <mc:Fallback xmlns="">
          <p:sp>
            <p:nvSpPr>
              <p:cNvPr id="31" name="TextBox 30">
                <a:extLst>
                  <a:ext uri="{FF2B5EF4-FFF2-40B4-BE49-F238E27FC236}">
                    <a16:creationId xmlns:a16="http://schemas.microsoft.com/office/drawing/2014/main" id="{34BD30FD-6546-41FD-B3C7-129BB4307943}"/>
                  </a:ext>
                </a:extLst>
              </p:cNvPr>
              <p:cNvSpPr txBox="1">
                <a:spLocks noRot="1" noChangeAspect="1" noMove="1" noResize="1" noEditPoints="1" noAdjustHandles="1" noChangeArrowheads="1" noChangeShapeType="1" noTextEdit="1"/>
              </p:cNvSpPr>
              <p:nvPr/>
            </p:nvSpPr>
            <p:spPr>
              <a:xfrm>
                <a:off x="7880444" y="5689234"/>
                <a:ext cx="2187329" cy="503599"/>
              </a:xfrm>
              <a:prstGeom prst="rect">
                <a:avLst/>
              </a:prstGeom>
              <a:blipFill>
                <a:blip r:embed="rId5"/>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2" name="Rectangle 31">
                <a:extLst>
                  <a:ext uri="{FF2B5EF4-FFF2-40B4-BE49-F238E27FC236}">
                    <a16:creationId xmlns:a16="http://schemas.microsoft.com/office/drawing/2014/main" id="{86E11356-6092-4F4C-B939-83BAD315FB34}"/>
                  </a:ext>
                </a:extLst>
              </p:cNvPr>
              <p:cNvSpPr/>
              <p:nvPr/>
            </p:nvSpPr>
            <p:spPr>
              <a:xfrm>
                <a:off x="2364928" y="1952411"/>
                <a:ext cx="2259978" cy="110126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GB" sz="3200" b="1" i="1">
                              <a:latin typeface="Cambria Math" panose="02040503050406030204" pitchFamily="18" charset="0"/>
                            </a:rPr>
                          </m:ctrlPr>
                        </m:sSupPr>
                        <m:e>
                          <m:r>
                            <a:rPr lang="en-GB" sz="3200" b="1" i="1">
                              <a:latin typeface="Cambria Math" panose="02040503050406030204" pitchFamily="18" charset="0"/>
                            </a:rPr>
                            <m:t>𝒙</m:t>
                          </m:r>
                        </m:e>
                        <m:sup>
                          <m:r>
                            <a:rPr lang="en-GB" sz="3200" b="1" i="1">
                              <a:latin typeface="Cambria Math" panose="02040503050406030204" pitchFamily="18" charset="0"/>
                            </a:rPr>
                            <m:t>𝒏</m:t>
                          </m:r>
                        </m:sup>
                      </m:sSup>
                      <m:r>
                        <a:rPr lang="en-GB" sz="3200" b="1">
                          <a:latin typeface="Cambria Math" panose="02040503050406030204" pitchFamily="18" charset="0"/>
                        </a:rPr>
                        <m:t>=</m:t>
                      </m:r>
                      <m:f>
                        <m:fPr>
                          <m:ctrlPr>
                            <a:rPr lang="en-GB" sz="3200" b="1" i="1">
                              <a:latin typeface="Cambria Math" panose="02040503050406030204" pitchFamily="18" charset="0"/>
                            </a:rPr>
                          </m:ctrlPr>
                        </m:fPr>
                        <m:num>
                          <m:sSup>
                            <m:sSupPr>
                              <m:ctrlPr>
                                <a:rPr lang="en-GB" sz="3200" b="1" i="1">
                                  <a:latin typeface="Cambria Math" panose="02040503050406030204" pitchFamily="18" charset="0"/>
                                </a:rPr>
                              </m:ctrlPr>
                            </m:sSupPr>
                            <m:e>
                              <m:r>
                                <a:rPr lang="en-GB" sz="3200" b="1" i="1">
                                  <a:latin typeface="Cambria Math" panose="02040503050406030204" pitchFamily="18" charset="0"/>
                                </a:rPr>
                                <m:t>𝒙</m:t>
                              </m:r>
                            </m:e>
                            <m:sup>
                              <m:r>
                                <a:rPr lang="en-GB" sz="3200" b="1" i="1">
                                  <a:latin typeface="Cambria Math" panose="02040503050406030204" pitchFamily="18" charset="0"/>
                                </a:rPr>
                                <m:t>𝒏</m:t>
                              </m:r>
                              <m:r>
                                <a:rPr lang="en-GB" sz="3200" b="1">
                                  <a:latin typeface="Cambria Math" panose="02040503050406030204" pitchFamily="18" charset="0"/>
                                </a:rPr>
                                <m:t>+</m:t>
                              </m:r>
                              <m:r>
                                <a:rPr lang="en-GB" sz="3200" b="1" i="1">
                                  <a:latin typeface="Cambria Math" panose="02040503050406030204" pitchFamily="18" charset="0"/>
                                </a:rPr>
                                <m:t>𝟏</m:t>
                              </m:r>
                            </m:sup>
                          </m:sSup>
                        </m:num>
                        <m:den>
                          <m:r>
                            <a:rPr lang="en-GB" sz="3200" b="1" i="1">
                              <a:latin typeface="Cambria Math" panose="02040503050406030204" pitchFamily="18" charset="0"/>
                            </a:rPr>
                            <m:t>𝒏</m:t>
                          </m:r>
                          <m:r>
                            <a:rPr lang="en-GB" sz="3200" b="1">
                              <a:latin typeface="Cambria Math" panose="02040503050406030204" pitchFamily="18" charset="0"/>
                            </a:rPr>
                            <m:t>+</m:t>
                          </m:r>
                          <m:r>
                            <a:rPr lang="en-GB" sz="3200" b="1" i="1">
                              <a:latin typeface="Cambria Math" panose="02040503050406030204" pitchFamily="18" charset="0"/>
                            </a:rPr>
                            <m:t>𝟏</m:t>
                          </m:r>
                        </m:den>
                      </m:f>
                    </m:oMath>
                  </m:oMathPara>
                </a14:m>
                <a:endParaRPr lang="en-GB" sz="3200" b="1" dirty="0"/>
              </a:p>
            </p:txBody>
          </p:sp>
        </mc:Choice>
        <mc:Fallback xmlns="">
          <p:sp>
            <p:nvSpPr>
              <p:cNvPr id="32" name="Rectangle 31">
                <a:extLst>
                  <a:ext uri="{FF2B5EF4-FFF2-40B4-BE49-F238E27FC236}">
                    <a16:creationId xmlns:a16="http://schemas.microsoft.com/office/drawing/2014/main" id="{86E11356-6092-4F4C-B939-83BAD315FB34}"/>
                  </a:ext>
                </a:extLst>
              </p:cNvPr>
              <p:cNvSpPr>
                <a:spLocks noRot="1" noChangeAspect="1" noMove="1" noResize="1" noEditPoints="1" noAdjustHandles="1" noChangeArrowheads="1" noChangeShapeType="1" noTextEdit="1"/>
              </p:cNvSpPr>
              <p:nvPr/>
            </p:nvSpPr>
            <p:spPr>
              <a:xfrm>
                <a:off x="2364928" y="1952411"/>
                <a:ext cx="2259978" cy="1101264"/>
              </a:xfrm>
              <a:prstGeom prst="rect">
                <a:avLst/>
              </a:prstGeom>
              <a:blipFill>
                <a:blip r:embed="rId6"/>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4903997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96034"/>
            <a:ext cx="10131425" cy="1456267"/>
          </a:xfrm>
        </p:spPr>
        <p:txBody>
          <a:bodyPr>
            <a:normAutofit/>
          </a:bodyPr>
          <a:lstStyle/>
          <a:p>
            <a:pPr algn="ctr"/>
            <a:r>
              <a:rPr lang="en-GB" sz="4000" dirty="0">
                <a:latin typeface="Berlin Sans FB" panose="020E0602020502020306" pitchFamily="34" charset="0"/>
              </a:rPr>
              <a:t>Ethics &amp; Enterprise</a:t>
            </a:r>
          </a:p>
        </p:txBody>
      </p:sp>
      <p:sp>
        <p:nvSpPr>
          <p:cNvPr id="15" name="Content Placeholder 14">
            <a:extLst>
              <a:ext uri="{FF2B5EF4-FFF2-40B4-BE49-F238E27FC236}">
                <a16:creationId xmlns:a16="http://schemas.microsoft.com/office/drawing/2014/main" id="{4FF7D823-317B-4E50-B9B5-7DCCAA147F1C}"/>
              </a:ext>
            </a:extLst>
          </p:cNvPr>
          <p:cNvSpPr>
            <a:spLocks noGrp="1"/>
          </p:cNvSpPr>
          <p:nvPr>
            <p:ph idx="1"/>
          </p:nvPr>
        </p:nvSpPr>
        <p:spPr>
          <a:xfrm>
            <a:off x="685800" y="1552301"/>
            <a:ext cx="10131425" cy="4385036"/>
          </a:xfrm>
        </p:spPr>
        <p:txBody>
          <a:bodyPr anchor="t">
            <a:noAutofit/>
          </a:bodyPr>
          <a:lstStyle/>
          <a:p>
            <a:pPr marL="0" indent="0">
              <a:buNone/>
            </a:pPr>
            <a:r>
              <a:rPr lang="en-US" b="1" i="1" dirty="0">
                <a:latin typeface="Century Gothic" panose="020B0502020202020204" pitchFamily="34" charset="0"/>
              </a:rPr>
              <a:t>THE GOOD:</a:t>
            </a:r>
          </a:p>
          <a:p>
            <a:pPr>
              <a:buFont typeface="Wingdings" panose="05000000000000000000" pitchFamily="2" charset="2"/>
              <a:buChar char="Ø"/>
            </a:pPr>
            <a:r>
              <a:rPr lang="en-US" dirty="0">
                <a:latin typeface="Century Gothic" panose="020B0502020202020204" pitchFamily="34" charset="0"/>
              </a:rPr>
              <a:t>Software based project so no health and safety or environmental issues.</a:t>
            </a:r>
          </a:p>
          <a:p>
            <a:pPr>
              <a:buFont typeface="Wingdings" panose="05000000000000000000" pitchFamily="2" charset="2"/>
              <a:buChar char="Ø"/>
            </a:pPr>
            <a:r>
              <a:rPr lang="en-US" dirty="0">
                <a:latin typeface="Century Gothic" panose="020B0502020202020204" pitchFamily="34" charset="0"/>
              </a:rPr>
              <a:t>Accurate results.</a:t>
            </a:r>
          </a:p>
          <a:p>
            <a:pPr>
              <a:buFont typeface="Wingdings" panose="05000000000000000000" pitchFamily="2" charset="2"/>
              <a:buChar char="Ø"/>
            </a:pPr>
            <a:r>
              <a:rPr lang="en-US" dirty="0">
                <a:latin typeface="Century Gothic" panose="020B0502020202020204" pitchFamily="34" charset="0"/>
              </a:rPr>
              <a:t>Time saving device therefore increased efficiency, i.e.</a:t>
            </a:r>
          </a:p>
          <a:p>
            <a:pPr lvl="1">
              <a:buFont typeface="Courier New" panose="02070309020205020404" pitchFamily="49" charset="0"/>
              <a:buChar char="o"/>
            </a:pPr>
            <a:r>
              <a:rPr lang="en-US" sz="1800" dirty="0">
                <a:latin typeface="Century Gothic" panose="020B0502020202020204" pitchFamily="34" charset="0"/>
              </a:rPr>
              <a:t>Commercialized on a large scale as a mobile or computer application.</a:t>
            </a:r>
          </a:p>
          <a:p>
            <a:pPr lvl="1">
              <a:buFont typeface="Courier New" panose="02070309020205020404" pitchFamily="49" charset="0"/>
              <a:buChar char="o"/>
            </a:pPr>
            <a:r>
              <a:rPr lang="en-US" sz="1800" dirty="0">
                <a:latin typeface="Century Gothic" panose="020B0502020202020204" pitchFamily="34" charset="0"/>
              </a:rPr>
              <a:t>Teaching tool for institutions – compare hand calculations with a reliable source.</a:t>
            </a:r>
          </a:p>
          <a:p>
            <a:pPr marL="0" indent="0">
              <a:buNone/>
            </a:pPr>
            <a:endParaRPr lang="en-US" b="1" i="1" dirty="0">
              <a:latin typeface="Century Gothic" panose="020B0502020202020204" pitchFamily="34" charset="0"/>
            </a:endParaRPr>
          </a:p>
          <a:p>
            <a:pPr marL="0" indent="0">
              <a:buNone/>
            </a:pPr>
            <a:r>
              <a:rPr lang="en-US" b="1" i="1" dirty="0">
                <a:latin typeface="Century Gothic" panose="020B0502020202020204" pitchFamily="34" charset="0"/>
              </a:rPr>
              <a:t>THE BAD:</a:t>
            </a:r>
          </a:p>
          <a:p>
            <a:pPr>
              <a:buFont typeface="Wingdings" panose="05000000000000000000" pitchFamily="2" charset="2"/>
              <a:buChar char="Ø"/>
            </a:pPr>
            <a:r>
              <a:rPr lang="en-GB" dirty="0">
                <a:latin typeface="Century Gothic" panose="020B0502020202020204" pitchFamily="34" charset="0"/>
              </a:rPr>
              <a:t>Dependency – users become too reliant on the application.</a:t>
            </a:r>
          </a:p>
        </p:txBody>
      </p:sp>
    </p:spTree>
    <p:extLst>
      <p:ext uri="{BB962C8B-B14F-4D97-AF65-F5344CB8AC3E}">
        <p14:creationId xmlns:p14="http://schemas.microsoft.com/office/powerpoint/2010/main" val="34321386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ustom 3">
      <a:dk1>
        <a:sysClr val="windowText" lastClr="000000"/>
      </a:dk1>
      <a:lt1>
        <a:sysClr val="window" lastClr="FFFFFF"/>
      </a:lt1>
      <a:dk2>
        <a:srgbClr val="104C7E"/>
      </a:dk2>
      <a:lt2>
        <a:srgbClr val="EBEBEB"/>
      </a:lt2>
      <a:accent1>
        <a:srgbClr val="94CE67"/>
      </a:accent1>
      <a:accent2>
        <a:srgbClr val="7030A0"/>
      </a:accent2>
      <a:accent3>
        <a:srgbClr val="61A5D6"/>
      </a:accent3>
      <a:accent4>
        <a:srgbClr val="9D8CD3"/>
      </a:accent4>
      <a:accent5>
        <a:srgbClr val="E45C8A"/>
      </a:accent5>
      <a:accent6>
        <a:srgbClr val="F98C61"/>
      </a:accent6>
      <a:hlink>
        <a:srgbClr val="AAF172"/>
      </a:hlink>
      <a:folHlink>
        <a:srgbClr val="E7F19A"/>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lossy">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E44E6A2F-09CD-4BE0-B42D-107FF03CEE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791</TotalTime>
  <Words>1313</Words>
  <Application>Microsoft Office PowerPoint</Application>
  <PresentationFormat>Widescreen</PresentationFormat>
  <Paragraphs>153</Paragraphs>
  <Slides>10</Slides>
  <Notes>10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Arial</vt:lpstr>
      <vt:lpstr>Berlin Sans FB</vt:lpstr>
      <vt:lpstr>Calibri</vt:lpstr>
      <vt:lpstr>Calibri Light</vt:lpstr>
      <vt:lpstr>Cambria Math</vt:lpstr>
      <vt:lpstr>Century Gothic</vt:lpstr>
      <vt:lpstr>Consolas</vt:lpstr>
      <vt:lpstr>Courier New</vt:lpstr>
      <vt:lpstr>Wingdings</vt:lpstr>
      <vt:lpstr>Celestial</vt:lpstr>
      <vt:lpstr>Implementation of SYMBOLIC MATHEMATICAL COMPILER WITH A GUI FRONT END</vt:lpstr>
      <vt:lpstr>Background research</vt:lpstr>
      <vt:lpstr>Architecture Design</vt:lpstr>
      <vt:lpstr>GRAPHICAL USER INTERFACE - GUI</vt:lpstr>
      <vt:lpstr>BODMAS</vt:lpstr>
      <vt:lpstr>MATH FUNCTIONS</vt:lpstr>
      <vt:lpstr>BINOMIAL EXPANSION</vt:lpstr>
      <vt:lpstr>CALCULUS</vt:lpstr>
      <vt:lpstr>Ethics &amp; Enterprise</vt:lpstr>
      <vt:lpstr>Conclusion: Results &amp; Further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Implementation of SYMBOLIC MATHEMATICAL COMPILER WITH A GUI FRONT END</dc:title>
  <dc:creator>Aswene Sivaraj</dc:creator>
  <cp:lastModifiedBy>Aswene Sivaraj</cp:lastModifiedBy>
  <cp:revision>61</cp:revision>
  <cp:lastPrinted>2019-05-22T22:48:20Z</cp:lastPrinted>
  <dcterms:created xsi:type="dcterms:W3CDTF">2019-05-20T22:44:47Z</dcterms:created>
  <dcterms:modified xsi:type="dcterms:W3CDTF">2021-03-25T09:56:03Z</dcterms:modified>
</cp:coreProperties>
</file>